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4"/>
    <p:sldMasterId id="2147483648" r:id="rId5"/>
  </p:sldMasterIdLst>
  <p:notesMasterIdLst>
    <p:notesMasterId r:id="rId25"/>
  </p:notesMasterIdLst>
  <p:sldIdLst>
    <p:sldId id="257" r:id="rId6"/>
    <p:sldId id="2472" r:id="rId7"/>
    <p:sldId id="2473" r:id="rId8"/>
    <p:sldId id="2264" r:id="rId9"/>
    <p:sldId id="289" r:id="rId10"/>
    <p:sldId id="290" r:id="rId11"/>
    <p:sldId id="2476" r:id="rId12"/>
    <p:sldId id="2406" r:id="rId13"/>
    <p:sldId id="292" r:id="rId14"/>
    <p:sldId id="2358" r:id="rId15"/>
    <p:sldId id="280" r:id="rId16"/>
    <p:sldId id="2456" r:id="rId17"/>
    <p:sldId id="285" r:id="rId18"/>
    <p:sldId id="2459" r:id="rId19"/>
    <p:sldId id="2478" r:id="rId20"/>
    <p:sldId id="2479" r:id="rId21"/>
    <p:sldId id="2480" r:id="rId22"/>
    <p:sldId id="2481" r:id="rId23"/>
    <p:sldId id="29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347889-632D-4022-A3D2-61C40D7AD3BE}" v="255" dt="2024-02-20T16:46:12.4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331"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A3F20B-E8EB-48CB-A40D-77DB9AE9E45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7AFD2F1-6A18-41B4-93C6-3A8958E3FD80}">
      <dgm:prSet custT="1"/>
      <dgm:spPr/>
      <dgm:t>
        <a:bodyPr/>
        <a:lstStyle/>
        <a:p>
          <a:r>
            <a:rPr lang="fr-CA" sz="3000" b="1" kern="1200" noProof="0">
              <a:solidFill>
                <a:srgbClr val="36363A"/>
              </a:solidFill>
              <a:latin typeface="Helvetica"/>
              <a:ea typeface="+mn-ea"/>
              <a:cs typeface="Helvetica"/>
            </a:rPr>
            <a:t>L’engagement des patients </a:t>
          </a:r>
          <a:r>
            <a:rPr lang="fr-CA" sz="3000" kern="1200" noProof="0">
              <a:solidFill>
                <a:srgbClr val="36363A"/>
              </a:solidFill>
              <a:latin typeface="Helvetica"/>
              <a:ea typeface="+mn-ea"/>
              <a:cs typeface="Helvetica"/>
            </a:rPr>
            <a:t>et d’autres </a:t>
          </a:r>
          <a:r>
            <a:rPr lang="fr-CA" sz="3000" kern="1200">
              <a:solidFill>
                <a:srgbClr val="36363A"/>
              </a:solidFill>
              <a:latin typeface="Helvetica"/>
              <a:ea typeface="+mn-ea"/>
              <a:cs typeface="Helvetica"/>
            </a:rPr>
            <a:t>utilisateurs des connaissances pour maximiser la pertinence de la recherche</a:t>
          </a:r>
          <a:endParaRPr lang="en-US" sz="3000" kern="1200" noProof="0">
            <a:solidFill>
              <a:srgbClr val="36363A"/>
            </a:solidFill>
            <a:latin typeface="Helvetica"/>
            <a:ea typeface="+mn-ea"/>
            <a:cs typeface="Helvetica"/>
          </a:endParaRPr>
        </a:p>
      </dgm:t>
    </dgm:pt>
    <dgm:pt modelId="{97C23F8F-F702-4ADD-900D-E27770DA3C2A}" type="parTrans" cxnId="{66BA4A14-8DC2-4B6E-B889-E368A024041F}">
      <dgm:prSet/>
      <dgm:spPr/>
      <dgm:t>
        <a:bodyPr/>
        <a:lstStyle/>
        <a:p>
          <a:endParaRPr lang="en-US" sz="3000">
            <a:solidFill>
              <a:srgbClr val="36363A"/>
            </a:solidFill>
            <a:latin typeface="Helvetica" panose="020B0604020202020204" pitchFamily="34" charset="0"/>
            <a:cs typeface="Helvetica" panose="020B0604020202020204" pitchFamily="34" charset="0"/>
          </a:endParaRPr>
        </a:p>
      </dgm:t>
    </dgm:pt>
    <dgm:pt modelId="{DB49A333-ADAE-4B8A-96A7-4EE44460C2D0}" type="sibTrans" cxnId="{66BA4A14-8DC2-4B6E-B889-E368A024041F}">
      <dgm:prSet/>
      <dgm:spPr/>
      <dgm:t>
        <a:bodyPr/>
        <a:lstStyle/>
        <a:p>
          <a:endParaRPr lang="en-US" sz="3000">
            <a:solidFill>
              <a:srgbClr val="36363A"/>
            </a:solidFill>
            <a:latin typeface="Helvetica" panose="020B0604020202020204" pitchFamily="34" charset="0"/>
            <a:cs typeface="Helvetica" panose="020B0604020202020204" pitchFamily="34" charset="0"/>
          </a:endParaRPr>
        </a:p>
      </dgm:t>
    </dgm:pt>
    <dgm:pt modelId="{B7E8D286-318B-4AE8-9BA4-44C10DBC5C3B}">
      <dgm:prSet custT="1"/>
      <dgm:spPr/>
      <dgm:t>
        <a:bodyPr/>
        <a:lstStyle/>
        <a:p>
          <a:r>
            <a:rPr lang="fr-CA" sz="3000" b="1" kern="1200" noProof="0">
              <a:solidFill>
                <a:srgbClr val="36363A"/>
              </a:solidFill>
              <a:latin typeface="Helvetica"/>
              <a:ea typeface="+mn-ea"/>
              <a:cs typeface="Helvetica"/>
            </a:rPr>
            <a:t>Le financement en partenariat </a:t>
          </a:r>
          <a:r>
            <a:rPr lang="fr-CA" sz="3000" kern="1200" noProof="0">
              <a:solidFill>
                <a:srgbClr val="36363A"/>
              </a:solidFill>
              <a:latin typeface="Helvetica"/>
              <a:ea typeface="+mn-ea"/>
              <a:cs typeface="Helvetica"/>
            </a:rPr>
            <a:t>pour accroitre la portée, l’adhésion et la mobilisation des connaissances</a:t>
          </a:r>
          <a:endParaRPr lang="en-US" sz="3000" kern="1200" noProof="0">
            <a:solidFill>
              <a:srgbClr val="36363A"/>
            </a:solidFill>
            <a:latin typeface="Helvetica"/>
            <a:ea typeface="+mn-ea"/>
            <a:cs typeface="Helvetica"/>
          </a:endParaRPr>
        </a:p>
      </dgm:t>
    </dgm:pt>
    <dgm:pt modelId="{A93F20C5-67E2-4E9B-A242-BC5730B3AEA1}" type="parTrans" cxnId="{4C2553A4-1C03-4361-B416-726798053401}">
      <dgm:prSet/>
      <dgm:spPr/>
      <dgm:t>
        <a:bodyPr/>
        <a:lstStyle/>
        <a:p>
          <a:endParaRPr lang="en-US" sz="3000">
            <a:solidFill>
              <a:srgbClr val="36363A"/>
            </a:solidFill>
            <a:latin typeface="Helvetica" panose="020B0604020202020204" pitchFamily="34" charset="0"/>
            <a:cs typeface="Helvetica" panose="020B0604020202020204" pitchFamily="34" charset="0"/>
          </a:endParaRPr>
        </a:p>
      </dgm:t>
    </dgm:pt>
    <dgm:pt modelId="{BB9CD835-F585-4892-97DE-B78F30F05B16}" type="sibTrans" cxnId="{4C2553A4-1C03-4361-B416-726798053401}">
      <dgm:prSet/>
      <dgm:spPr/>
      <dgm:t>
        <a:bodyPr/>
        <a:lstStyle/>
        <a:p>
          <a:endParaRPr lang="en-US" sz="3000">
            <a:solidFill>
              <a:srgbClr val="36363A"/>
            </a:solidFill>
            <a:latin typeface="Helvetica" panose="020B0604020202020204" pitchFamily="34" charset="0"/>
            <a:cs typeface="Helvetica" panose="020B0604020202020204" pitchFamily="34" charset="0"/>
          </a:endParaRPr>
        </a:p>
      </dgm:t>
    </dgm:pt>
    <dgm:pt modelId="{43B7EB2B-A3ED-4AB2-A6F1-7E701721E9C5}">
      <dgm:prSet custT="1"/>
      <dgm:spPr/>
      <dgm:t>
        <a:bodyPr/>
        <a:lstStyle/>
        <a:p>
          <a:pPr rtl="0"/>
          <a:r>
            <a:rPr lang="fr-CA" sz="3000" b="0" kern="1200">
              <a:solidFill>
                <a:srgbClr val="36363A"/>
              </a:solidFill>
              <a:latin typeface="Helvetica"/>
              <a:ea typeface="+mn-ea"/>
              <a:cs typeface="Helvetica"/>
            </a:rPr>
            <a:t>L’investissement dans </a:t>
          </a:r>
          <a:r>
            <a:rPr lang="fr-CA" sz="3000" b="1" kern="1200">
              <a:solidFill>
                <a:srgbClr val="36363A"/>
              </a:solidFill>
              <a:latin typeface="Helvetica"/>
              <a:ea typeface="+mn-ea"/>
              <a:cs typeface="Helvetica"/>
            </a:rPr>
            <a:t>le renforcement des capacités </a:t>
          </a:r>
          <a:r>
            <a:rPr lang="fr-CA" sz="3000" kern="1200">
              <a:solidFill>
                <a:srgbClr val="36363A"/>
              </a:solidFill>
              <a:latin typeface="Helvetica"/>
              <a:ea typeface="+mn-ea"/>
              <a:cs typeface="Helvetica"/>
            </a:rPr>
            <a:t>pour développer les compétences, les connaissances et les relations nécessaires pour maintenir la recherche axée sur le patient</a:t>
          </a:r>
          <a:endParaRPr lang="en-US" sz="3000" kern="1200" noProof="0">
            <a:solidFill>
              <a:srgbClr val="36363A"/>
            </a:solidFill>
            <a:latin typeface="Helvetica"/>
            <a:ea typeface="+mn-ea"/>
            <a:cs typeface="Helvetica"/>
          </a:endParaRPr>
        </a:p>
      </dgm:t>
    </dgm:pt>
    <dgm:pt modelId="{251F0FB2-6E44-4697-AB42-BF0C787CB10B}" type="parTrans" cxnId="{B16D91CE-0A10-4A19-84EE-41CA24E21198}">
      <dgm:prSet/>
      <dgm:spPr/>
      <dgm:t>
        <a:bodyPr/>
        <a:lstStyle/>
        <a:p>
          <a:endParaRPr lang="en-US" sz="3000">
            <a:solidFill>
              <a:srgbClr val="36363A"/>
            </a:solidFill>
            <a:latin typeface="Helvetica" panose="020B0604020202020204" pitchFamily="34" charset="0"/>
            <a:cs typeface="Helvetica" panose="020B0604020202020204" pitchFamily="34" charset="0"/>
          </a:endParaRPr>
        </a:p>
      </dgm:t>
    </dgm:pt>
    <dgm:pt modelId="{86BF0683-6F9A-4C4F-B7CB-51F4855AB473}" type="sibTrans" cxnId="{B16D91CE-0A10-4A19-84EE-41CA24E21198}">
      <dgm:prSet/>
      <dgm:spPr/>
      <dgm:t>
        <a:bodyPr/>
        <a:lstStyle/>
        <a:p>
          <a:endParaRPr lang="en-US" sz="3000">
            <a:solidFill>
              <a:srgbClr val="36363A"/>
            </a:solidFill>
            <a:latin typeface="Helvetica" panose="020B0604020202020204" pitchFamily="34" charset="0"/>
            <a:cs typeface="Helvetica" panose="020B0604020202020204" pitchFamily="34" charset="0"/>
          </a:endParaRPr>
        </a:p>
      </dgm:t>
    </dgm:pt>
    <dgm:pt modelId="{13DB7DA0-5D4C-4585-B4FB-A96AA92978B8}">
      <dgm:prSet custT="1"/>
      <dgm:spPr/>
      <dgm:t>
        <a:bodyPr/>
        <a:lstStyle/>
        <a:p>
          <a:r>
            <a:rPr lang="fr-FR" sz="3000" b="1" noProof="0">
              <a:solidFill>
                <a:srgbClr val="36363A"/>
              </a:solidFill>
              <a:latin typeface="Helvetica"/>
              <a:cs typeface="Helvetica"/>
            </a:rPr>
            <a:t>L’investissement dans l’infrastructure </a:t>
          </a:r>
          <a:r>
            <a:rPr lang="fr-FR" sz="3000" b="0" noProof="0">
              <a:solidFill>
                <a:srgbClr val="36363A"/>
              </a:solidFill>
              <a:latin typeface="Helvetica"/>
              <a:cs typeface="Helvetica"/>
            </a:rPr>
            <a:t>pour soutenir la recherche axée sur le parient</a:t>
          </a:r>
          <a:endParaRPr lang="en-US" sz="3000" b="0" noProof="0">
            <a:solidFill>
              <a:srgbClr val="36363A"/>
            </a:solidFill>
            <a:latin typeface="Helvetica"/>
            <a:cs typeface="Helvetica"/>
          </a:endParaRPr>
        </a:p>
      </dgm:t>
    </dgm:pt>
    <dgm:pt modelId="{69DDD05F-0768-4D0D-B8FB-FDDE8DDE2789}" type="parTrans" cxnId="{AE882476-7067-40D6-BE44-7883E0F861CF}">
      <dgm:prSet/>
      <dgm:spPr/>
      <dgm:t>
        <a:bodyPr/>
        <a:lstStyle/>
        <a:p>
          <a:endParaRPr lang="en-US" sz="3000">
            <a:solidFill>
              <a:srgbClr val="36363A"/>
            </a:solidFill>
            <a:latin typeface="Helvetica" panose="020B0604020202020204" pitchFamily="34" charset="0"/>
            <a:cs typeface="Helvetica" panose="020B0604020202020204" pitchFamily="34" charset="0"/>
          </a:endParaRPr>
        </a:p>
      </dgm:t>
    </dgm:pt>
    <dgm:pt modelId="{25A375EB-1D78-40AE-901F-9CA42DBFC4FF}" type="sibTrans" cxnId="{AE882476-7067-40D6-BE44-7883E0F861CF}">
      <dgm:prSet/>
      <dgm:spPr/>
      <dgm:t>
        <a:bodyPr/>
        <a:lstStyle/>
        <a:p>
          <a:endParaRPr lang="en-US" sz="3000">
            <a:solidFill>
              <a:srgbClr val="36363A"/>
            </a:solidFill>
            <a:latin typeface="Helvetica" panose="020B0604020202020204" pitchFamily="34" charset="0"/>
            <a:cs typeface="Helvetica" panose="020B0604020202020204" pitchFamily="34" charset="0"/>
          </a:endParaRPr>
        </a:p>
      </dgm:t>
    </dgm:pt>
    <dgm:pt modelId="{9D9F0597-8F92-402E-9D7F-7ECC67B5644E}" type="pres">
      <dgm:prSet presAssocID="{B7A3F20B-E8EB-48CB-A40D-77DB9AE9E45A}" presName="vert0" presStyleCnt="0">
        <dgm:presLayoutVars>
          <dgm:dir/>
          <dgm:animOne val="branch"/>
          <dgm:animLvl val="lvl"/>
        </dgm:presLayoutVars>
      </dgm:prSet>
      <dgm:spPr/>
    </dgm:pt>
    <dgm:pt modelId="{26237E04-FC2E-489E-8150-1ADF339CB5BF}" type="pres">
      <dgm:prSet presAssocID="{97AFD2F1-6A18-41B4-93C6-3A8958E3FD80}" presName="thickLine" presStyleLbl="alignNode1" presStyleIdx="0" presStyleCnt="4"/>
      <dgm:spPr>
        <a:ln>
          <a:solidFill>
            <a:srgbClr val="800000"/>
          </a:solidFill>
        </a:ln>
      </dgm:spPr>
    </dgm:pt>
    <dgm:pt modelId="{D0213DCB-DCE8-4FD3-879A-D7C47C9AD936}" type="pres">
      <dgm:prSet presAssocID="{97AFD2F1-6A18-41B4-93C6-3A8958E3FD80}" presName="horz1" presStyleCnt="0"/>
      <dgm:spPr/>
    </dgm:pt>
    <dgm:pt modelId="{E2AE0571-603F-4817-9436-85D7EA73ACA8}" type="pres">
      <dgm:prSet presAssocID="{97AFD2F1-6A18-41B4-93C6-3A8958E3FD80}" presName="tx1" presStyleLbl="revTx" presStyleIdx="0" presStyleCnt="4"/>
      <dgm:spPr/>
    </dgm:pt>
    <dgm:pt modelId="{39645B79-6A1C-48C6-B2BB-044ED73B6784}" type="pres">
      <dgm:prSet presAssocID="{97AFD2F1-6A18-41B4-93C6-3A8958E3FD80}" presName="vert1" presStyleCnt="0"/>
      <dgm:spPr/>
    </dgm:pt>
    <dgm:pt modelId="{F3BDDFB1-B369-4A36-A533-40B7734AD865}" type="pres">
      <dgm:prSet presAssocID="{B7E8D286-318B-4AE8-9BA4-44C10DBC5C3B}" presName="thickLine" presStyleLbl="alignNode1" presStyleIdx="1" presStyleCnt="4"/>
      <dgm:spPr>
        <a:ln>
          <a:solidFill>
            <a:srgbClr val="800000"/>
          </a:solidFill>
        </a:ln>
      </dgm:spPr>
    </dgm:pt>
    <dgm:pt modelId="{EC9E5FD6-C305-4077-A540-FFEE2955D9E3}" type="pres">
      <dgm:prSet presAssocID="{B7E8D286-318B-4AE8-9BA4-44C10DBC5C3B}" presName="horz1" presStyleCnt="0"/>
      <dgm:spPr/>
    </dgm:pt>
    <dgm:pt modelId="{2B115A74-102A-4130-8F8F-F07BE446F79F}" type="pres">
      <dgm:prSet presAssocID="{B7E8D286-318B-4AE8-9BA4-44C10DBC5C3B}" presName="tx1" presStyleLbl="revTx" presStyleIdx="1" presStyleCnt="4"/>
      <dgm:spPr/>
    </dgm:pt>
    <dgm:pt modelId="{955A91DE-8006-4869-ADCB-0F502B99A81A}" type="pres">
      <dgm:prSet presAssocID="{B7E8D286-318B-4AE8-9BA4-44C10DBC5C3B}" presName="vert1" presStyleCnt="0"/>
      <dgm:spPr/>
    </dgm:pt>
    <dgm:pt modelId="{A3E68A90-E824-4C26-9A66-7144D1F6A29D}" type="pres">
      <dgm:prSet presAssocID="{43B7EB2B-A3ED-4AB2-A6F1-7E701721E9C5}" presName="thickLine" presStyleLbl="alignNode1" presStyleIdx="2" presStyleCnt="4"/>
      <dgm:spPr>
        <a:ln>
          <a:solidFill>
            <a:srgbClr val="800000"/>
          </a:solidFill>
        </a:ln>
      </dgm:spPr>
    </dgm:pt>
    <dgm:pt modelId="{3CCEE4A5-7CEC-4740-9FE3-034C67335D65}" type="pres">
      <dgm:prSet presAssocID="{43B7EB2B-A3ED-4AB2-A6F1-7E701721E9C5}" presName="horz1" presStyleCnt="0"/>
      <dgm:spPr/>
    </dgm:pt>
    <dgm:pt modelId="{8CD8456B-2717-4C69-A993-37AE720781B3}" type="pres">
      <dgm:prSet presAssocID="{43B7EB2B-A3ED-4AB2-A6F1-7E701721E9C5}" presName="tx1" presStyleLbl="revTx" presStyleIdx="2" presStyleCnt="4" custScaleY="140136"/>
      <dgm:spPr/>
    </dgm:pt>
    <dgm:pt modelId="{C40DCD15-B573-4627-9363-D39F50A7A9FC}" type="pres">
      <dgm:prSet presAssocID="{43B7EB2B-A3ED-4AB2-A6F1-7E701721E9C5}" presName="vert1" presStyleCnt="0"/>
      <dgm:spPr/>
    </dgm:pt>
    <dgm:pt modelId="{787935A3-2775-479E-B26B-FD122D69A938}" type="pres">
      <dgm:prSet presAssocID="{13DB7DA0-5D4C-4585-B4FB-A96AA92978B8}" presName="thickLine" presStyleLbl="alignNode1" presStyleIdx="3" presStyleCnt="4"/>
      <dgm:spPr>
        <a:ln>
          <a:solidFill>
            <a:srgbClr val="800000"/>
          </a:solidFill>
        </a:ln>
      </dgm:spPr>
    </dgm:pt>
    <dgm:pt modelId="{8E21BFCD-C365-403B-A2A6-3DADA5771223}" type="pres">
      <dgm:prSet presAssocID="{13DB7DA0-5D4C-4585-B4FB-A96AA92978B8}" presName="horz1" presStyleCnt="0"/>
      <dgm:spPr/>
    </dgm:pt>
    <dgm:pt modelId="{5254ABD6-C5A4-4910-897B-1FB4B7678815}" type="pres">
      <dgm:prSet presAssocID="{13DB7DA0-5D4C-4585-B4FB-A96AA92978B8}" presName="tx1" presStyleLbl="revTx" presStyleIdx="3" presStyleCnt="4" custScaleY="35081"/>
      <dgm:spPr/>
    </dgm:pt>
    <dgm:pt modelId="{5675EFFA-0111-4120-AB8F-116B40C784E5}" type="pres">
      <dgm:prSet presAssocID="{13DB7DA0-5D4C-4585-B4FB-A96AA92978B8}" presName="vert1" presStyleCnt="0"/>
      <dgm:spPr/>
    </dgm:pt>
  </dgm:ptLst>
  <dgm:cxnLst>
    <dgm:cxn modelId="{66BA4A14-8DC2-4B6E-B889-E368A024041F}" srcId="{B7A3F20B-E8EB-48CB-A40D-77DB9AE9E45A}" destId="{97AFD2F1-6A18-41B4-93C6-3A8958E3FD80}" srcOrd="0" destOrd="0" parTransId="{97C23F8F-F702-4ADD-900D-E27770DA3C2A}" sibTransId="{DB49A333-ADAE-4B8A-96A7-4EE44460C2D0}"/>
    <dgm:cxn modelId="{B8565B74-9775-4887-8F90-FF4A49F3AB9B}" type="presOf" srcId="{B7A3F20B-E8EB-48CB-A40D-77DB9AE9E45A}" destId="{9D9F0597-8F92-402E-9D7F-7ECC67B5644E}" srcOrd="0" destOrd="0" presId="urn:microsoft.com/office/officeart/2008/layout/LinedList"/>
    <dgm:cxn modelId="{C7D55154-E01E-461C-94A1-36713EA2ABA1}" type="presOf" srcId="{13DB7DA0-5D4C-4585-B4FB-A96AA92978B8}" destId="{5254ABD6-C5A4-4910-897B-1FB4B7678815}" srcOrd="0" destOrd="0" presId="urn:microsoft.com/office/officeart/2008/layout/LinedList"/>
    <dgm:cxn modelId="{AE882476-7067-40D6-BE44-7883E0F861CF}" srcId="{B7A3F20B-E8EB-48CB-A40D-77DB9AE9E45A}" destId="{13DB7DA0-5D4C-4585-B4FB-A96AA92978B8}" srcOrd="3" destOrd="0" parTransId="{69DDD05F-0768-4D0D-B8FB-FDDE8DDE2789}" sibTransId="{25A375EB-1D78-40AE-901F-9CA42DBFC4FF}"/>
    <dgm:cxn modelId="{6FBC667A-2DF2-4F49-B494-82654D83A94D}" type="presOf" srcId="{B7E8D286-318B-4AE8-9BA4-44C10DBC5C3B}" destId="{2B115A74-102A-4130-8F8F-F07BE446F79F}" srcOrd="0" destOrd="0" presId="urn:microsoft.com/office/officeart/2008/layout/LinedList"/>
    <dgm:cxn modelId="{4C2553A4-1C03-4361-B416-726798053401}" srcId="{B7A3F20B-E8EB-48CB-A40D-77DB9AE9E45A}" destId="{B7E8D286-318B-4AE8-9BA4-44C10DBC5C3B}" srcOrd="1" destOrd="0" parTransId="{A93F20C5-67E2-4E9B-A242-BC5730B3AEA1}" sibTransId="{BB9CD835-F585-4892-97DE-B78F30F05B16}"/>
    <dgm:cxn modelId="{DD892DB4-57D5-4389-8456-8AB76A020779}" type="presOf" srcId="{97AFD2F1-6A18-41B4-93C6-3A8958E3FD80}" destId="{E2AE0571-603F-4817-9436-85D7EA73ACA8}" srcOrd="0" destOrd="0" presId="urn:microsoft.com/office/officeart/2008/layout/LinedList"/>
    <dgm:cxn modelId="{0F6C67B5-67C0-4D4D-9F8A-2CE27EF203C7}" type="presOf" srcId="{43B7EB2B-A3ED-4AB2-A6F1-7E701721E9C5}" destId="{8CD8456B-2717-4C69-A993-37AE720781B3}" srcOrd="0" destOrd="0" presId="urn:microsoft.com/office/officeart/2008/layout/LinedList"/>
    <dgm:cxn modelId="{B16D91CE-0A10-4A19-84EE-41CA24E21198}" srcId="{B7A3F20B-E8EB-48CB-A40D-77DB9AE9E45A}" destId="{43B7EB2B-A3ED-4AB2-A6F1-7E701721E9C5}" srcOrd="2" destOrd="0" parTransId="{251F0FB2-6E44-4697-AB42-BF0C787CB10B}" sibTransId="{86BF0683-6F9A-4C4F-B7CB-51F4855AB473}"/>
    <dgm:cxn modelId="{4B7279C5-05F9-4BA7-874A-C889E33945C7}" type="presParOf" srcId="{9D9F0597-8F92-402E-9D7F-7ECC67B5644E}" destId="{26237E04-FC2E-489E-8150-1ADF339CB5BF}" srcOrd="0" destOrd="0" presId="urn:microsoft.com/office/officeart/2008/layout/LinedList"/>
    <dgm:cxn modelId="{6FEC1101-74FB-4388-9A0F-CFE3AAF145B4}" type="presParOf" srcId="{9D9F0597-8F92-402E-9D7F-7ECC67B5644E}" destId="{D0213DCB-DCE8-4FD3-879A-D7C47C9AD936}" srcOrd="1" destOrd="0" presId="urn:microsoft.com/office/officeart/2008/layout/LinedList"/>
    <dgm:cxn modelId="{28AAE9EA-1D98-4534-86A3-C4B6CC617CE0}" type="presParOf" srcId="{D0213DCB-DCE8-4FD3-879A-D7C47C9AD936}" destId="{E2AE0571-603F-4817-9436-85D7EA73ACA8}" srcOrd="0" destOrd="0" presId="urn:microsoft.com/office/officeart/2008/layout/LinedList"/>
    <dgm:cxn modelId="{90861D71-DC16-4631-8327-E3D01E490B0A}" type="presParOf" srcId="{D0213DCB-DCE8-4FD3-879A-D7C47C9AD936}" destId="{39645B79-6A1C-48C6-B2BB-044ED73B6784}" srcOrd="1" destOrd="0" presId="urn:microsoft.com/office/officeart/2008/layout/LinedList"/>
    <dgm:cxn modelId="{ABDD5D1C-89FB-42D0-8E08-F0DC3382BD9E}" type="presParOf" srcId="{9D9F0597-8F92-402E-9D7F-7ECC67B5644E}" destId="{F3BDDFB1-B369-4A36-A533-40B7734AD865}" srcOrd="2" destOrd="0" presId="urn:microsoft.com/office/officeart/2008/layout/LinedList"/>
    <dgm:cxn modelId="{427A2586-FE84-49F3-B8E2-519A3C31E4D2}" type="presParOf" srcId="{9D9F0597-8F92-402E-9D7F-7ECC67B5644E}" destId="{EC9E5FD6-C305-4077-A540-FFEE2955D9E3}" srcOrd="3" destOrd="0" presId="urn:microsoft.com/office/officeart/2008/layout/LinedList"/>
    <dgm:cxn modelId="{F86C5F0B-A302-4D54-B54B-C93F0BDA1991}" type="presParOf" srcId="{EC9E5FD6-C305-4077-A540-FFEE2955D9E3}" destId="{2B115A74-102A-4130-8F8F-F07BE446F79F}" srcOrd="0" destOrd="0" presId="urn:microsoft.com/office/officeart/2008/layout/LinedList"/>
    <dgm:cxn modelId="{1183C45A-59BA-438B-8906-322CB047C418}" type="presParOf" srcId="{EC9E5FD6-C305-4077-A540-FFEE2955D9E3}" destId="{955A91DE-8006-4869-ADCB-0F502B99A81A}" srcOrd="1" destOrd="0" presId="urn:microsoft.com/office/officeart/2008/layout/LinedList"/>
    <dgm:cxn modelId="{FB5F92FA-0A2E-4B75-964D-6CA288914278}" type="presParOf" srcId="{9D9F0597-8F92-402E-9D7F-7ECC67B5644E}" destId="{A3E68A90-E824-4C26-9A66-7144D1F6A29D}" srcOrd="4" destOrd="0" presId="urn:microsoft.com/office/officeart/2008/layout/LinedList"/>
    <dgm:cxn modelId="{415E6042-8349-40C0-BA23-2E388C0903F5}" type="presParOf" srcId="{9D9F0597-8F92-402E-9D7F-7ECC67B5644E}" destId="{3CCEE4A5-7CEC-4740-9FE3-034C67335D65}" srcOrd="5" destOrd="0" presId="urn:microsoft.com/office/officeart/2008/layout/LinedList"/>
    <dgm:cxn modelId="{474E1DD1-30CD-4ABD-B455-3080999FE24C}" type="presParOf" srcId="{3CCEE4A5-7CEC-4740-9FE3-034C67335D65}" destId="{8CD8456B-2717-4C69-A993-37AE720781B3}" srcOrd="0" destOrd="0" presId="urn:microsoft.com/office/officeart/2008/layout/LinedList"/>
    <dgm:cxn modelId="{9EE5BB0E-4D82-4179-8C51-F44558321F8F}" type="presParOf" srcId="{3CCEE4A5-7CEC-4740-9FE3-034C67335D65}" destId="{C40DCD15-B573-4627-9363-D39F50A7A9FC}" srcOrd="1" destOrd="0" presId="urn:microsoft.com/office/officeart/2008/layout/LinedList"/>
    <dgm:cxn modelId="{C099B7E0-E694-4396-964E-01D3C1E1714C}" type="presParOf" srcId="{9D9F0597-8F92-402E-9D7F-7ECC67B5644E}" destId="{787935A3-2775-479E-B26B-FD122D69A938}" srcOrd="6" destOrd="0" presId="urn:microsoft.com/office/officeart/2008/layout/LinedList"/>
    <dgm:cxn modelId="{2E22AB2B-B4E2-4210-BEFB-51D9664F3CFC}" type="presParOf" srcId="{9D9F0597-8F92-402E-9D7F-7ECC67B5644E}" destId="{8E21BFCD-C365-403B-A2A6-3DADA5771223}" srcOrd="7" destOrd="0" presId="urn:microsoft.com/office/officeart/2008/layout/LinedList"/>
    <dgm:cxn modelId="{510AB98E-9443-4FE0-B864-815449DA616B}" type="presParOf" srcId="{8E21BFCD-C365-403B-A2A6-3DADA5771223}" destId="{5254ABD6-C5A4-4910-897B-1FB4B7678815}" srcOrd="0" destOrd="0" presId="urn:microsoft.com/office/officeart/2008/layout/LinedList"/>
    <dgm:cxn modelId="{308B1106-711F-49F7-A719-535E8814E0DF}" type="presParOf" srcId="{8E21BFCD-C365-403B-A2A6-3DADA5771223}" destId="{5675EFFA-0111-4120-AB8F-116B40C784E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37E04-FC2E-489E-8150-1ADF339CB5BF}">
      <dsp:nvSpPr>
        <dsp:cNvPr id="0" name=""/>
        <dsp:cNvSpPr/>
      </dsp:nvSpPr>
      <dsp:spPr>
        <a:xfrm>
          <a:off x="0" y="3612"/>
          <a:ext cx="10911309" cy="0"/>
        </a:xfrm>
        <a:prstGeom prst="line">
          <a:avLst/>
        </a:prstGeom>
        <a:solidFill>
          <a:schemeClr val="accent1">
            <a:hueOff val="0"/>
            <a:satOff val="0"/>
            <a:lumOff val="0"/>
            <a:alphaOff val="0"/>
          </a:schemeClr>
        </a:solidFill>
        <a:ln w="12700" cap="flat" cmpd="sng" algn="ctr">
          <a:solidFill>
            <a:srgbClr val="8000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AE0571-603F-4817-9436-85D7EA73ACA8}">
      <dsp:nvSpPr>
        <dsp:cNvPr id="0" name=""/>
        <dsp:cNvSpPr/>
      </dsp:nvSpPr>
      <dsp:spPr>
        <a:xfrm>
          <a:off x="0" y="3612"/>
          <a:ext cx="10911309" cy="1283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fr-CA" sz="3000" b="1" kern="1200" noProof="0">
              <a:solidFill>
                <a:srgbClr val="36363A"/>
              </a:solidFill>
              <a:latin typeface="Helvetica"/>
              <a:ea typeface="+mn-ea"/>
              <a:cs typeface="Helvetica"/>
            </a:rPr>
            <a:t>L’engagement des patients </a:t>
          </a:r>
          <a:r>
            <a:rPr lang="fr-CA" sz="3000" kern="1200" noProof="0">
              <a:solidFill>
                <a:srgbClr val="36363A"/>
              </a:solidFill>
              <a:latin typeface="Helvetica"/>
              <a:ea typeface="+mn-ea"/>
              <a:cs typeface="Helvetica"/>
            </a:rPr>
            <a:t>et d’autres </a:t>
          </a:r>
          <a:r>
            <a:rPr lang="fr-CA" sz="3000" kern="1200">
              <a:solidFill>
                <a:srgbClr val="36363A"/>
              </a:solidFill>
              <a:latin typeface="Helvetica"/>
              <a:ea typeface="+mn-ea"/>
              <a:cs typeface="Helvetica"/>
            </a:rPr>
            <a:t>utilisateurs des connaissances pour maximiser la pertinence de la recherche</a:t>
          </a:r>
          <a:endParaRPr lang="en-US" sz="3000" kern="1200" noProof="0">
            <a:solidFill>
              <a:srgbClr val="36363A"/>
            </a:solidFill>
            <a:latin typeface="Helvetica"/>
            <a:ea typeface="+mn-ea"/>
            <a:cs typeface="Helvetica"/>
          </a:endParaRPr>
        </a:p>
      </dsp:txBody>
      <dsp:txXfrm>
        <a:off x="0" y="3612"/>
        <a:ext cx="10911309" cy="1283681"/>
      </dsp:txXfrm>
    </dsp:sp>
    <dsp:sp modelId="{F3BDDFB1-B369-4A36-A533-40B7734AD865}">
      <dsp:nvSpPr>
        <dsp:cNvPr id="0" name=""/>
        <dsp:cNvSpPr/>
      </dsp:nvSpPr>
      <dsp:spPr>
        <a:xfrm>
          <a:off x="0" y="1287294"/>
          <a:ext cx="10911309" cy="0"/>
        </a:xfrm>
        <a:prstGeom prst="line">
          <a:avLst/>
        </a:prstGeom>
        <a:solidFill>
          <a:schemeClr val="accent1">
            <a:hueOff val="0"/>
            <a:satOff val="0"/>
            <a:lumOff val="0"/>
            <a:alphaOff val="0"/>
          </a:schemeClr>
        </a:solidFill>
        <a:ln w="12700" cap="flat" cmpd="sng" algn="ctr">
          <a:solidFill>
            <a:srgbClr val="8000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115A74-102A-4130-8F8F-F07BE446F79F}">
      <dsp:nvSpPr>
        <dsp:cNvPr id="0" name=""/>
        <dsp:cNvSpPr/>
      </dsp:nvSpPr>
      <dsp:spPr>
        <a:xfrm>
          <a:off x="0" y="1287294"/>
          <a:ext cx="10911309" cy="1283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fr-CA" sz="3000" b="1" kern="1200" noProof="0">
              <a:solidFill>
                <a:srgbClr val="36363A"/>
              </a:solidFill>
              <a:latin typeface="Helvetica"/>
              <a:ea typeface="+mn-ea"/>
              <a:cs typeface="Helvetica"/>
            </a:rPr>
            <a:t>Le financement en partenariat </a:t>
          </a:r>
          <a:r>
            <a:rPr lang="fr-CA" sz="3000" kern="1200" noProof="0">
              <a:solidFill>
                <a:srgbClr val="36363A"/>
              </a:solidFill>
              <a:latin typeface="Helvetica"/>
              <a:ea typeface="+mn-ea"/>
              <a:cs typeface="Helvetica"/>
            </a:rPr>
            <a:t>pour accroitre la portée, l’adhésion et la mobilisation des connaissances</a:t>
          </a:r>
          <a:endParaRPr lang="en-US" sz="3000" kern="1200" noProof="0">
            <a:solidFill>
              <a:srgbClr val="36363A"/>
            </a:solidFill>
            <a:latin typeface="Helvetica"/>
            <a:ea typeface="+mn-ea"/>
            <a:cs typeface="Helvetica"/>
          </a:endParaRPr>
        </a:p>
      </dsp:txBody>
      <dsp:txXfrm>
        <a:off x="0" y="1287294"/>
        <a:ext cx="10911309" cy="1283681"/>
      </dsp:txXfrm>
    </dsp:sp>
    <dsp:sp modelId="{A3E68A90-E824-4C26-9A66-7144D1F6A29D}">
      <dsp:nvSpPr>
        <dsp:cNvPr id="0" name=""/>
        <dsp:cNvSpPr/>
      </dsp:nvSpPr>
      <dsp:spPr>
        <a:xfrm>
          <a:off x="0" y="2570975"/>
          <a:ext cx="10911309" cy="0"/>
        </a:xfrm>
        <a:prstGeom prst="line">
          <a:avLst/>
        </a:prstGeom>
        <a:solidFill>
          <a:schemeClr val="accent1">
            <a:hueOff val="0"/>
            <a:satOff val="0"/>
            <a:lumOff val="0"/>
            <a:alphaOff val="0"/>
          </a:schemeClr>
        </a:solidFill>
        <a:ln w="12700" cap="flat" cmpd="sng" algn="ctr">
          <a:solidFill>
            <a:srgbClr val="8000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D8456B-2717-4C69-A993-37AE720781B3}">
      <dsp:nvSpPr>
        <dsp:cNvPr id="0" name=""/>
        <dsp:cNvSpPr/>
      </dsp:nvSpPr>
      <dsp:spPr>
        <a:xfrm>
          <a:off x="0" y="2570975"/>
          <a:ext cx="10900653" cy="1798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rtl="0">
            <a:lnSpc>
              <a:spcPct val="90000"/>
            </a:lnSpc>
            <a:spcBef>
              <a:spcPct val="0"/>
            </a:spcBef>
            <a:spcAft>
              <a:spcPct val="35000"/>
            </a:spcAft>
            <a:buNone/>
          </a:pPr>
          <a:r>
            <a:rPr lang="fr-CA" sz="3000" b="0" kern="1200">
              <a:solidFill>
                <a:srgbClr val="36363A"/>
              </a:solidFill>
              <a:latin typeface="Helvetica"/>
              <a:ea typeface="+mn-ea"/>
              <a:cs typeface="Helvetica"/>
            </a:rPr>
            <a:t>L’investissement dans </a:t>
          </a:r>
          <a:r>
            <a:rPr lang="fr-CA" sz="3000" b="1" kern="1200">
              <a:solidFill>
                <a:srgbClr val="36363A"/>
              </a:solidFill>
              <a:latin typeface="Helvetica"/>
              <a:ea typeface="+mn-ea"/>
              <a:cs typeface="Helvetica"/>
            </a:rPr>
            <a:t>le renforcement des capacités </a:t>
          </a:r>
          <a:r>
            <a:rPr lang="fr-CA" sz="3000" kern="1200">
              <a:solidFill>
                <a:srgbClr val="36363A"/>
              </a:solidFill>
              <a:latin typeface="Helvetica"/>
              <a:ea typeface="+mn-ea"/>
              <a:cs typeface="Helvetica"/>
            </a:rPr>
            <a:t>pour développer les compétences, les connaissances et les relations nécessaires pour maintenir la recherche axée sur le patient</a:t>
          </a:r>
          <a:endParaRPr lang="en-US" sz="3000" kern="1200" noProof="0">
            <a:solidFill>
              <a:srgbClr val="36363A"/>
            </a:solidFill>
            <a:latin typeface="Helvetica"/>
            <a:ea typeface="+mn-ea"/>
            <a:cs typeface="Helvetica"/>
          </a:endParaRPr>
        </a:p>
      </dsp:txBody>
      <dsp:txXfrm>
        <a:off x="0" y="2570975"/>
        <a:ext cx="10900653" cy="1798900"/>
      </dsp:txXfrm>
    </dsp:sp>
    <dsp:sp modelId="{787935A3-2775-479E-B26B-FD122D69A938}">
      <dsp:nvSpPr>
        <dsp:cNvPr id="0" name=""/>
        <dsp:cNvSpPr/>
      </dsp:nvSpPr>
      <dsp:spPr>
        <a:xfrm>
          <a:off x="0" y="4369876"/>
          <a:ext cx="10911309" cy="0"/>
        </a:xfrm>
        <a:prstGeom prst="line">
          <a:avLst/>
        </a:prstGeom>
        <a:solidFill>
          <a:schemeClr val="accent1">
            <a:hueOff val="0"/>
            <a:satOff val="0"/>
            <a:lumOff val="0"/>
            <a:alphaOff val="0"/>
          </a:schemeClr>
        </a:solidFill>
        <a:ln w="12700" cap="flat" cmpd="sng" algn="ctr">
          <a:solidFill>
            <a:srgbClr val="8000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54ABD6-C5A4-4910-897B-1FB4B7678815}">
      <dsp:nvSpPr>
        <dsp:cNvPr id="0" name=""/>
        <dsp:cNvSpPr/>
      </dsp:nvSpPr>
      <dsp:spPr>
        <a:xfrm>
          <a:off x="0" y="4369876"/>
          <a:ext cx="10911309" cy="450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fr-FR" sz="3000" b="1" kern="1200" noProof="0">
              <a:solidFill>
                <a:srgbClr val="36363A"/>
              </a:solidFill>
              <a:latin typeface="Helvetica"/>
              <a:cs typeface="Helvetica"/>
            </a:rPr>
            <a:t>L’investissement dans l’infrastructure </a:t>
          </a:r>
          <a:r>
            <a:rPr lang="fr-FR" sz="3000" b="0" kern="1200" noProof="0">
              <a:solidFill>
                <a:srgbClr val="36363A"/>
              </a:solidFill>
              <a:latin typeface="Helvetica"/>
              <a:cs typeface="Helvetica"/>
            </a:rPr>
            <a:t>pour soutenir la recherche axée sur le parient</a:t>
          </a:r>
          <a:endParaRPr lang="en-US" sz="3000" b="0" kern="1200" noProof="0">
            <a:solidFill>
              <a:srgbClr val="36363A"/>
            </a:solidFill>
            <a:latin typeface="Helvetica"/>
            <a:cs typeface="Helvetica"/>
          </a:endParaRPr>
        </a:p>
      </dsp:txBody>
      <dsp:txXfrm>
        <a:off x="0" y="4369876"/>
        <a:ext cx="10911309" cy="45032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ACC43C-4E07-402F-843F-40B52152D15F}" type="datetimeFigureOut">
              <a:t>2/21/2024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336C05-C867-4E04-B9B3-5D1D1E8F4ECB}" type="slidenum">
              <a:t>‹#›</a:t>
            </a:fld>
            <a:endParaRPr lang="en-US"/>
          </a:p>
        </p:txBody>
      </p:sp>
    </p:spTree>
    <p:extLst>
      <p:ext uri="{BB962C8B-B14F-4D97-AF65-F5344CB8AC3E}">
        <p14:creationId xmlns:p14="http://schemas.microsoft.com/office/powerpoint/2010/main" val="695297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6EB618-C434-4685-99FA-ADF0359AC99A}" type="slidenum">
              <a:rPr lang="en-US" smtClean="0"/>
              <a:t>1</a:t>
            </a:fld>
            <a:endParaRPr lang="en-US"/>
          </a:p>
        </p:txBody>
      </p:sp>
    </p:spTree>
    <p:extLst>
      <p:ext uri="{BB962C8B-B14F-4D97-AF65-F5344CB8AC3E}">
        <p14:creationId xmlns:p14="http://schemas.microsoft.com/office/powerpoint/2010/main" val="4293028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mj-lt"/>
              <a:buNone/>
            </a:pPr>
            <a:endParaRPr lang="en-US" sz="1200" dirty="0">
              <a:ea typeface="Calibri"/>
              <a:cs typeface="Calibri"/>
            </a:endParaRPr>
          </a:p>
          <a:p>
            <a:pPr marL="0" indent="0">
              <a:buFont typeface="+mj-lt"/>
              <a:buNone/>
            </a:pPr>
            <a:endParaRPr lang="en-US" sz="120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24DA76-F914-45C6-BF80-7F2C46B6FB65}" type="slidenum">
              <a:rPr kumimoji="0" lang="en-JM"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JM"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3740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6EB618-C434-4685-99FA-ADF0359AC9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861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6EB618-C434-4685-99FA-ADF0359AC9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277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6EB618-C434-4685-99FA-ADF0359AC9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8964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6D6EB618-C434-4685-99FA-ADF0359AC99A}" type="slidenum">
              <a:rPr lang="en-US" smtClean="0"/>
              <a:t>14</a:t>
            </a:fld>
            <a:endParaRPr lang="en-US"/>
          </a:p>
        </p:txBody>
      </p:sp>
    </p:spTree>
    <p:extLst>
      <p:ext uri="{BB962C8B-B14F-4D97-AF65-F5344CB8AC3E}">
        <p14:creationId xmlns:p14="http://schemas.microsoft.com/office/powerpoint/2010/main" val="2726917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44E0C-4EFD-F42C-9ECA-2EC15CEEB7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A1BB45-3AAE-16C6-AAD7-EEB0EA6A3A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1A781B-57DD-577F-1D6E-1D8F28F23253}"/>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E98ED4D3-2D20-97D1-C642-6FE013167080}"/>
              </a:ext>
            </a:extLst>
          </p:cNvPr>
          <p:cNvSpPr>
            <a:spLocks noGrp="1"/>
          </p:cNvSpPr>
          <p:nvPr>
            <p:ph type="sldNum" sz="quarter" idx="5"/>
          </p:nvPr>
        </p:nvSpPr>
        <p:spPr/>
        <p:txBody>
          <a:bodyPr/>
          <a:lstStyle/>
          <a:p>
            <a:fld id="{6D6EB618-C434-4685-99FA-ADF0359AC99A}" type="slidenum">
              <a:rPr lang="en-US" smtClean="0"/>
              <a:t>15</a:t>
            </a:fld>
            <a:endParaRPr lang="en-US"/>
          </a:p>
        </p:txBody>
      </p:sp>
    </p:spTree>
    <p:extLst>
      <p:ext uri="{BB962C8B-B14F-4D97-AF65-F5344CB8AC3E}">
        <p14:creationId xmlns:p14="http://schemas.microsoft.com/office/powerpoint/2010/main" val="2591187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E35DC-857B-F21E-42A2-B7225DC91A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3398E2-267B-AC76-D438-657F6012CC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6244AE-22D1-A524-1E1D-FC3A31EC2C4D}"/>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A7FCBC75-0157-EDFE-9358-3B3BE3707CA1}"/>
              </a:ext>
            </a:extLst>
          </p:cNvPr>
          <p:cNvSpPr>
            <a:spLocks noGrp="1"/>
          </p:cNvSpPr>
          <p:nvPr>
            <p:ph type="sldNum" sz="quarter" idx="5"/>
          </p:nvPr>
        </p:nvSpPr>
        <p:spPr/>
        <p:txBody>
          <a:bodyPr/>
          <a:lstStyle/>
          <a:p>
            <a:fld id="{6D6EB618-C434-4685-99FA-ADF0359AC99A}" type="slidenum">
              <a:rPr lang="en-US" smtClean="0"/>
              <a:t>16</a:t>
            </a:fld>
            <a:endParaRPr lang="en-US"/>
          </a:p>
        </p:txBody>
      </p:sp>
    </p:spTree>
    <p:extLst>
      <p:ext uri="{BB962C8B-B14F-4D97-AF65-F5344CB8AC3E}">
        <p14:creationId xmlns:p14="http://schemas.microsoft.com/office/powerpoint/2010/main" val="805214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D06CF-6278-FA1A-1D03-F19E9C34E6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552F83-C02D-555B-E36A-B05CC81C86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80AECE-5780-6305-D92C-4ABF988F07EB}"/>
              </a:ext>
            </a:extLst>
          </p:cNvPr>
          <p:cNvSpPr>
            <a:spLocks noGrp="1"/>
          </p:cNvSpPr>
          <p:nvPr>
            <p:ph type="body" idx="1"/>
          </p:nvPr>
        </p:nvSpPr>
        <p:spPr/>
        <p:txBody>
          <a:bodyPr/>
          <a:lstStyle/>
          <a:p>
            <a:endParaRPr lang="en-US"/>
          </a:p>
          <a:p>
            <a:endParaRPr lang="en-US"/>
          </a:p>
        </p:txBody>
      </p:sp>
      <p:sp>
        <p:nvSpPr>
          <p:cNvPr id="4" name="Slide Number Placeholder 3">
            <a:extLst>
              <a:ext uri="{FF2B5EF4-FFF2-40B4-BE49-F238E27FC236}">
                <a16:creationId xmlns:a16="http://schemas.microsoft.com/office/drawing/2014/main" id="{1811D238-E47A-50A5-ACF6-CD06EDC6F521}"/>
              </a:ext>
            </a:extLst>
          </p:cNvPr>
          <p:cNvSpPr>
            <a:spLocks noGrp="1"/>
          </p:cNvSpPr>
          <p:nvPr>
            <p:ph type="sldNum" sz="quarter" idx="5"/>
          </p:nvPr>
        </p:nvSpPr>
        <p:spPr/>
        <p:txBody>
          <a:bodyPr/>
          <a:lstStyle/>
          <a:p>
            <a:fld id="{6D6EB618-C434-4685-99FA-ADF0359AC99A}" type="slidenum">
              <a:rPr lang="en-US" smtClean="0"/>
              <a:t>17</a:t>
            </a:fld>
            <a:endParaRPr lang="en-US"/>
          </a:p>
        </p:txBody>
      </p:sp>
    </p:spTree>
    <p:extLst>
      <p:ext uri="{BB962C8B-B14F-4D97-AF65-F5344CB8AC3E}">
        <p14:creationId xmlns:p14="http://schemas.microsoft.com/office/powerpoint/2010/main" val="2704342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A1E04-F37B-52AB-EEEE-E4EAB611D0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02530-E17D-B363-C19E-87627DA213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0A2B85-3F6B-7F69-E503-FBC100161183}"/>
              </a:ext>
            </a:extLst>
          </p:cNvPr>
          <p:cNvSpPr>
            <a:spLocks noGrp="1"/>
          </p:cNvSpPr>
          <p:nvPr>
            <p:ph type="body" idx="1"/>
          </p:nvPr>
        </p:nvSpPr>
        <p:spPr/>
        <p:txBody>
          <a:bodyPr/>
          <a:lstStyle/>
          <a:p>
            <a:endParaRPr lang="en-US"/>
          </a:p>
          <a:p>
            <a:endParaRPr lang="en-US"/>
          </a:p>
        </p:txBody>
      </p:sp>
      <p:sp>
        <p:nvSpPr>
          <p:cNvPr id="4" name="Slide Number Placeholder 3">
            <a:extLst>
              <a:ext uri="{FF2B5EF4-FFF2-40B4-BE49-F238E27FC236}">
                <a16:creationId xmlns:a16="http://schemas.microsoft.com/office/drawing/2014/main" id="{A0FE5E4D-D59A-0CEC-EADE-D4655E386F80}"/>
              </a:ext>
            </a:extLst>
          </p:cNvPr>
          <p:cNvSpPr>
            <a:spLocks noGrp="1"/>
          </p:cNvSpPr>
          <p:nvPr>
            <p:ph type="sldNum" sz="quarter" idx="5"/>
          </p:nvPr>
        </p:nvSpPr>
        <p:spPr/>
        <p:txBody>
          <a:bodyPr/>
          <a:lstStyle/>
          <a:p>
            <a:fld id="{6D6EB618-C434-4685-99FA-ADF0359AC99A}" type="slidenum">
              <a:rPr lang="en-US" smtClean="0"/>
              <a:t>18</a:t>
            </a:fld>
            <a:endParaRPr lang="en-US"/>
          </a:p>
        </p:txBody>
      </p:sp>
    </p:spTree>
    <p:extLst>
      <p:ext uri="{BB962C8B-B14F-4D97-AF65-F5344CB8AC3E}">
        <p14:creationId xmlns:p14="http://schemas.microsoft.com/office/powerpoint/2010/main" val="3386952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6D6EB618-C434-4685-99FA-ADF0359AC99A}" type="slidenum">
              <a:rPr lang="en-US" smtClean="0"/>
              <a:t>19</a:t>
            </a:fld>
            <a:endParaRPr lang="en-US"/>
          </a:p>
        </p:txBody>
      </p:sp>
    </p:spTree>
    <p:extLst>
      <p:ext uri="{BB962C8B-B14F-4D97-AF65-F5344CB8AC3E}">
        <p14:creationId xmlns:p14="http://schemas.microsoft.com/office/powerpoint/2010/main" val="4074987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3EF2A-8083-6B06-1F3C-9019BE338E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DB9930-4DC4-53FF-B90B-D7AAB0EF49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017719-AE2E-6EA3-4291-13BEBF007CCC}"/>
              </a:ext>
            </a:extLst>
          </p:cNvPr>
          <p:cNvSpPr>
            <a:spLocks noGrp="1"/>
          </p:cNvSpPr>
          <p:nvPr>
            <p:ph type="body" idx="1"/>
          </p:nvPr>
        </p:nvSpPr>
        <p:spPr/>
        <p:txBody>
          <a:bodyPr/>
          <a:lstStyle/>
          <a:p>
            <a:pPr>
              <a:spcBef>
                <a:spcPct val="0"/>
              </a:spcBef>
              <a:spcAft>
                <a:spcPct val="0"/>
              </a:spcAft>
            </a:pPr>
            <a:endParaRPr lang="en-US" dirty="0">
              <a:solidFill>
                <a:srgbClr val="44546A"/>
              </a:solidFill>
              <a:ea typeface="Calibri"/>
              <a:cs typeface="Calibri"/>
            </a:endParaRPr>
          </a:p>
        </p:txBody>
      </p:sp>
      <p:sp>
        <p:nvSpPr>
          <p:cNvPr id="4" name="Slide Number Placeholder 3">
            <a:extLst>
              <a:ext uri="{FF2B5EF4-FFF2-40B4-BE49-F238E27FC236}">
                <a16:creationId xmlns:a16="http://schemas.microsoft.com/office/drawing/2014/main" id="{2C897F28-15D0-9511-79DA-1540B520637B}"/>
              </a:ext>
            </a:extLst>
          </p:cNvPr>
          <p:cNvSpPr>
            <a:spLocks noGrp="1"/>
          </p:cNvSpPr>
          <p:nvPr>
            <p:ph type="sldNum" sz="quarter" idx="5"/>
          </p:nvPr>
        </p:nvSpPr>
        <p:spPr/>
        <p:txBody>
          <a:bodyPr/>
          <a:lstStyle/>
          <a:p>
            <a:fld id="{6D6EB618-C434-4685-99FA-ADF0359AC99A}" type="slidenum">
              <a:rPr lang="en-US" smtClean="0"/>
              <a:t>2</a:t>
            </a:fld>
            <a:endParaRPr lang="en-US"/>
          </a:p>
        </p:txBody>
      </p:sp>
    </p:spTree>
    <p:extLst>
      <p:ext uri="{BB962C8B-B14F-4D97-AF65-F5344CB8AC3E}">
        <p14:creationId xmlns:p14="http://schemas.microsoft.com/office/powerpoint/2010/main" val="2654971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3EF2A-8083-6B06-1F3C-9019BE338E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DB9930-4DC4-53FF-B90B-D7AAB0EF49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017719-AE2E-6EA3-4291-13BEBF007CCC}"/>
              </a:ext>
            </a:extLst>
          </p:cNvPr>
          <p:cNvSpPr>
            <a:spLocks noGrp="1"/>
          </p:cNvSpPr>
          <p:nvPr>
            <p:ph type="body" idx="1"/>
          </p:nvPr>
        </p:nvSpPr>
        <p:spPr/>
        <p:txBody>
          <a:bodyPr/>
          <a:lstStyle/>
          <a:p>
            <a:pPr fontAlgn="base">
              <a:spcBef>
                <a:spcPct val="0"/>
              </a:spcBef>
              <a:spcAft>
                <a:spcPct val="0"/>
              </a:spcAft>
            </a:pPr>
            <a:endParaRPr lang="en-US" sz="3000" dirty="0">
              <a:solidFill>
                <a:srgbClr val="44546A"/>
              </a:solidFill>
              <a:ea typeface="Calibri"/>
              <a:cs typeface="Calibri"/>
            </a:endParaRPr>
          </a:p>
        </p:txBody>
      </p:sp>
      <p:sp>
        <p:nvSpPr>
          <p:cNvPr id="4" name="Slide Number Placeholder 3">
            <a:extLst>
              <a:ext uri="{FF2B5EF4-FFF2-40B4-BE49-F238E27FC236}">
                <a16:creationId xmlns:a16="http://schemas.microsoft.com/office/drawing/2014/main" id="{2C897F28-15D0-9511-79DA-1540B520637B}"/>
              </a:ext>
            </a:extLst>
          </p:cNvPr>
          <p:cNvSpPr>
            <a:spLocks noGrp="1"/>
          </p:cNvSpPr>
          <p:nvPr>
            <p:ph type="sldNum" sz="quarter" idx="5"/>
          </p:nvPr>
        </p:nvSpPr>
        <p:spPr/>
        <p:txBody>
          <a:bodyPr/>
          <a:lstStyle/>
          <a:p>
            <a:fld id="{6D6EB618-C434-4685-99FA-ADF0359AC99A}" type="slidenum">
              <a:rPr lang="en-US" smtClean="0"/>
              <a:t>3</a:t>
            </a:fld>
            <a:endParaRPr lang="en-US"/>
          </a:p>
        </p:txBody>
      </p:sp>
    </p:spTree>
    <p:extLst>
      <p:ext uri="{BB962C8B-B14F-4D97-AF65-F5344CB8AC3E}">
        <p14:creationId xmlns:p14="http://schemas.microsoft.com/office/powerpoint/2010/main" val="3202413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202124"/>
              </a:solidFill>
              <a:latin typeface="arial"/>
              <a:cs typeface="arial"/>
            </a:endParaRPr>
          </a:p>
        </p:txBody>
      </p:sp>
      <p:sp>
        <p:nvSpPr>
          <p:cNvPr id="4" name="Slide Number Placeholder 3"/>
          <p:cNvSpPr>
            <a:spLocks noGrp="1"/>
          </p:cNvSpPr>
          <p:nvPr>
            <p:ph type="sldNum" sz="quarter" idx="5"/>
          </p:nvPr>
        </p:nvSpPr>
        <p:spPr/>
        <p:txBody>
          <a:bodyPr/>
          <a:lstStyle/>
          <a:p>
            <a:pPr>
              <a:defRPr/>
            </a:pPr>
            <a:fld id="{5724DA76-F914-45C6-BF80-7F2C46B6FB65}" type="slidenum">
              <a:rPr lang="en-JM" smtClean="0"/>
              <a:pPr>
                <a:defRPr/>
              </a:pPr>
              <a:t>4</a:t>
            </a:fld>
            <a:endParaRPr lang="en-JM"/>
          </a:p>
        </p:txBody>
      </p:sp>
    </p:spTree>
    <p:extLst>
      <p:ext uri="{BB962C8B-B14F-4D97-AF65-F5344CB8AC3E}">
        <p14:creationId xmlns:p14="http://schemas.microsoft.com/office/powerpoint/2010/main" val="4205727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nSpc>
                <a:spcPct val="90000"/>
              </a:lnSpc>
              <a:spcBef>
                <a:spcPct val="20000"/>
              </a:spcBef>
            </a:pPr>
            <a:endParaRPr lang="en-US" sz="1400">
              <a:effectLst/>
              <a:latin typeface="Arial" panose="020B0604020202020204" pitchFamily="34" charset="0"/>
              <a:cs typeface="Arial" panose="020B0604020202020204" pitchFamily="34" charset="0"/>
            </a:endParaRPr>
          </a:p>
          <a:p>
            <a:pPr eaLnBrk="0" hangingPunct="0">
              <a:lnSpc>
                <a:spcPct val="90000"/>
              </a:lnSpc>
              <a:spcBef>
                <a:spcPct val="20000"/>
              </a:spcBef>
            </a:pPr>
            <a:endParaRPr lang="en-US">
              <a:latin typeface="Arial" panose="020B0604020202020204" pitchFamily="34" charset="0"/>
              <a:cs typeface="Arial" panose="020B0604020202020204" pitchFamily="34" charset="0"/>
            </a:endParaRPr>
          </a:p>
          <a:p>
            <a:pPr eaLnBrk="0" hangingPunct="0">
              <a:lnSpc>
                <a:spcPct val="90000"/>
              </a:lnSpc>
              <a:spcBef>
                <a:spcPct val="20000"/>
              </a:spcBef>
              <a:buFont typeface="Arial" panose="020B0604020202020204" pitchFamily="34" charset="0"/>
            </a:pPr>
            <a:endParaRPr lang="en-US">
              <a:latin typeface="Arial" panose="020B0604020202020204" pitchFamily="34" charset="0"/>
              <a:cs typeface="Arial"/>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6D6EB618-C434-4685-99FA-ADF0359AC99A}" type="slidenum">
              <a:rPr lang="en-US" smtClean="0"/>
              <a:t>5</a:t>
            </a:fld>
            <a:endParaRPr lang="en-US"/>
          </a:p>
        </p:txBody>
      </p:sp>
    </p:spTree>
    <p:extLst>
      <p:ext uri="{BB962C8B-B14F-4D97-AF65-F5344CB8AC3E}">
        <p14:creationId xmlns:p14="http://schemas.microsoft.com/office/powerpoint/2010/main" val="3360365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D6EB618-C434-4685-99FA-ADF0359AC99A}" type="slidenum">
              <a:rPr lang="en-US" smtClean="0"/>
              <a:t>6</a:t>
            </a:fld>
            <a:endParaRPr lang="en-US"/>
          </a:p>
        </p:txBody>
      </p:sp>
    </p:spTree>
    <p:extLst>
      <p:ext uri="{BB962C8B-B14F-4D97-AF65-F5344CB8AC3E}">
        <p14:creationId xmlns:p14="http://schemas.microsoft.com/office/powerpoint/2010/main" val="1713858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9FAA3-CCE5-BDC8-0506-D5243ABBD8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51CCF3-25A6-B694-93BA-37636200B2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933A2B-8101-7F3F-2745-585156C86417}"/>
              </a:ext>
            </a:extLst>
          </p:cNvPr>
          <p:cNvSpPr>
            <a:spLocks noGrp="1"/>
          </p:cNvSpPr>
          <p:nvPr>
            <p:ph type="body" idx="1"/>
          </p:nvPr>
        </p:nvSpPr>
        <p:spPr/>
        <p:txBody>
          <a:bodyPr/>
          <a:lstStyle/>
          <a:p>
            <a:pPr lvl="2">
              <a:spcBef>
                <a:spcPct val="0"/>
              </a:spcBef>
              <a:spcAft>
                <a:spcPct val="0"/>
              </a:spcAft>
            </a:pPr>
            <a:endParaRPr lang="en-US" sz="3000" dirty="0">
              <a:solidFill>
                <a:srgbClr val="44546A"/>
              </a:solidFill>
              <a:ea typeface="Calibri"/>
              <a:cs typeface="Calibri"/>
            </a:endParaRPr>
          </a:p>
        </p:txBody>
      </p:sp>
      <p:sp>
        <p:nvSpPr>
          <p:cNvPr id="4" name="Slide Number Placeholder 3">
            <a:extLst>
              <a:ext uri="{FF2B5EF4-FFF2-40B4-BE49-F238E27FC236}">
                <a16:creationId xmlns:a16="http://schemas.microsoft.com/office/drawing/2014/main" id="{BD97ED40-BD66-DD74-0FA0-50AAFB2D0D39}"/>
              </a:ext>
            </a:extLst>
          </p:cNvPr>
          <p:cNvSpPr>
            <a:spLocks noGrp="1"/>
          </p:cNvSpPr>
          <p:nvPr>
            <p:ph type="sldNum" sz="quarter" idx="5"/>
          </p:nvPr>
        </p:nvSpPr>
        <p:spPr/>
        <p:txBody>
          <a:bodyPr/>
          <a:lstStyle/>
          <a:p>
            <a:fld id="{6D6EB618-C434-4685-99FA-ADF0359AC99A}" type="slidenum">
              <a:rPr lang="en-US" smtClean="0"/>
              <a:t>7</a:t>
            </a:fld>
            <a:endParaRPr lang="en-US"/>
          </a:p>
        </p:txBody>
      </p:sp>
    </p:spTree>
    <p:extLst>
      <p:ext uri="{BB962C8B-B14F-4D97-AF65-F5344CB8AC3E}">
        <p14:creationId xmlns:p14="http://schemas.microsoft.com/office/powerpoint/2010/main" val="775983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lvl="1">
              <a:spcAft>
                <a:spcPts val="600"/>
              </a:spcAft>
              <a:buClr>
                <a:srgbClr val="ED7D31"/>
              </a:buClr>
            </a:pPr>
            <a:endParaRPr lang="en-US" b="1" dirty="0">
              <a:ea typeface="Calibri"/>
              <a:cs typeface="Calibri"/>
            </a:endParaRPr>
          </a:p>
        </p:txBody>
      </p:sp>
      <p:sp>
        <p:nvSpPr>
          <p:cNvPr id="4" name="Slide Number Placeholder 3"/>
          <p:cNvSpPr>
            <a:spLocks noGrp="1"/>
          </p:cNvSpPr>
          <p:nvPr>
            <p:ph type="sldNum" sz="quarter" idx="5"/>
          </p:nvPr>
        </p:nvSpPr>
        <p:spPr/>
        <p:txBody>
          <a:bodyPr/>
          <a:lstStyle/>
          <a:p>
            <a:pPr>
              <a:defRPr/>
            </a:pPr>
            <a:fld id="{5724DA76-F914-45C6-BF80-7F2C46B6FB65}" type="slidenum">
              <a:rPr lang="en-JM" smtClean="0"/>
              <a:pPr>
                <a:defRPr/>
              </a:pPr>
              <a:t>8</a:t>
            </a:fld>
            <a:endParaRPr lang="en-JM"/>
          </a:p>
        </p:txBody>
      </p:sp>
    </p:spTree>
    <p:extLst>
      <p:ext uri="{BB962C8B-B14F-4D97-AF65-F5344CB8AC3E}">
        <p14:creationId xmlns:p14="http://schemas.microsoft.com/office/powerpoint/2010/main" val="1069587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6EB618-C434-4685-99FA-ADF0359AC99A}" type="slidenum">
              <a:rPr lang="en-US" smtClean="0"/>
              <a:t>9</a:t>
            </a:fld>
            <a:endParaRPr lang="en-US"/>
          </a:p>
        </p:txBody>
      </p:sp>
    </p:spTree>
    <p:extLst>
      <p:ext uri="{BB962C8B-B14F-4D97-AF65-F5344CB8AC3E}">
        <p14:creationId xmlns:p14="http://schemas.microsoft.com/office/powerpoint/2010/main" val="4268247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E36636D-D922-432D-A958-524484B5923D}" type="datetimeFigureOut">
              <a:rPr lang="en-US" dirty="0"/>
              <a:pPr/>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36636D-D922-432D-A958-524484B5923D}" type="datetimeFigureOut">
              <a:rPr lang="en-US" dirty="0"/>
              <a:pPr/>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36636D-D922-432D-A958-524484B5923D}" type="datetimeFigureOut">
              <a:rPr lang="en-US" dirty="0"/>
              <a:pPr/>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752600"/>
            <a:ext cx="10972800" cy="4572000"/>
          </a:xfrm>
        </p:spPr>
        <p:txBody>
          <a:bodyPr>
            <a:no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US"/>
              <a:t>Text 24 points – minimum size 20 points</a:t>
            </a:r>
          </a:p>
          <a:p>
            <a:pPr lvl="1"/>
            <a:r>
              <a:rPr lang="en-US"/>
              <a:t>Second level</a:t>
            </a:r>
          </a:p>
          <a:p>
            <a:pPr lvl="2"/>
            <a:r>
              <a:rPr lang="en-US"/>
              <a:t>Third level</a:t>
            </a:r>
          </a:p>
          <a:p>
            <a:pPr lvl="3"/>
            <a:r>
              <a:rPr lang="en-US"/>
              <a:t>If text is longer than the slide, it either goes on the next page or in the notes section</a:t>
            </a:r>
          </a:p>
          <a:p>
            <a:pPr lvl="4"/>
            <a:r>
              <a:rPr lang="en-US"/>
              <a:t>Fifth level</a:t>
            </a:r>
            <a:endParaRPr lang="en-JM"/>
          </a:p>
        </p:txBody>
      </p:sp>
      <p:sp>
        <p:nvSpPr>
          <p:cNvPr id="5" name="Text Placeholder 6"/>
          <p:cNvSpPr>
            <a:spLocks noGrp="1"/>
          </p:cNvSpPr>
          <p:nvPr>
            <p:ph type="body" sz="quarter" idx="18" hasCustomPrompt="1"/>
          </p:nvPr>
        </p:nvSpPr>
        <p:spPr>
          <a:xfrm>
            <a:off x="609600" y="1219201"/>
            <a:ext cx="10972800" cy="461665"/>
          </a:xfrm>
        </p:spPr>
        <p:txBody>
          <a:bodyPr tIns="45720">
            <a:spAutoFit/>
          </a:bodyPr>
          <a:lstStyle>
            <a:lvl1pPr marL="0" indent="0">
              <a:buNone/>
              <a:defRPr sz="2400" b="1" baseline="0">
                <a:solidFill>
                  <a:schemeClr val="tx1">
                    <a:alpha val="90000"/>
                  </a:schemeClr>
                </a:solidFill>
                <a:latin typeface="Arial" panose="020B0604020202020204" pitchFamily="34" charset="0"/>
                <a:cs typeface="Arial" panose="020B0604020202020204" pitchFamily="34" charset="0"/>
              </a:defRPr>
            </a:lvl1pPr>
          </a:lstStyle>
          <a:p>
            <a:pPr lvl="0"/>
            <a:r>
              <a:rPr lang="en-US"/>
              <a:t>Optional subtitle</a:t>
            </a:r>
          </a:p>
        </p:txBody>
      </p:sp>
      <p:sp>
        <p:nvSpPr>
          <p:cNvPr id="6" name="Title Placeholder 1"/>
          <p:cNvSpPr>
            <a:spLocks noGrp="1"/>
          </p:cNvSpPr>
          <p:nvPr>
            <p:ph type="title" hasCustomPrompt="1"/>
          </p:nvPr>
        </p:nvSpPr>
        <p:spPr bwMode="auto">
          <a:xfrm>
            <a:off x="609600" y="274638"/>
            <a:ext cx="109728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a:solidFill>
                  <a:srgbClr val="3F9C35"/>
                </a:solidFill>
              </a:defRPr>
            </a:lvl1pPr>
          </a:lstStyle>
          <a:p>
            <a:pPr lvl="0"/>
            <a:r>
              <a:rPr lang="en-US" altLang="en-US"/>
              <a:t>Click to edit master title style</a:t>
            </a:r>
            <a:endParaRPr lang="en-JM" altLang="en-US"/>
          </a:p>
        </p:txBody>
      </p:sp>
    </p:spTree>
    <p:extLst>
      <p:ext uri="{BB962C8B-B14F-4D97-AF65-F5344CB8AC3E}">
        <p14:creationId xmlns:p14="http://schemas.microsoft.com/office/powerpoint/2010/main" val="52543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752600"/>
            <a:ext cx="10972800" cy="4572000"/>
          </a:xfrm>
        </p:spPr>
        <p:txBody>
          <a:bodyPr>
            <a:no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US"/>
              <a:t>Text 24 points – minimum size 20 points</a:t>
            </a:r>
          </a:p>
          <a:p>
            <a:pPr lvl="1"/>
            <a:r>
              <a:rPr lang="en-US"/>
              <a:t>Second level</a:t>
            </a:r>
          </a:p>
          <a:p>
            <a:pPr lvl="2"/>
            <a:r>
              <a:rPr lang="en-US"/>
              <a:t>Third level</a:t>
            </a:r>
          </a:p>
          <a:p>
            <a:pPr lvl="3"/>
            <a:r>
              <a:rPr lang="en-US"/>
              <a:t>If text is longer than the slide, it either goes on the next page or in the notes section</a:t>
            </a:r>
          </a:p>
          <a:p>
            <a:pPr lvl="4"/>
            <a:r>
              <a:rPr lang="en-US"/>
              <a:t>Fifth level</a:t>
            </a:r>
            <a:endParaRPr lang="en-JM"/>
          </a:p>
        </p:txBody>
      </p:sp>
      <p:sp>
        <p:nvSpPr>
          <p:cNvPr id="5" name="Text Placeholder 6"/>
          <p:cNvSpPr>
            <a:spLocks noGrp="1"/>
          </p:cNvSpPr>
          <p:nvPr>
            <p:ph type="body" sz="quarter" idx="18" hasCustomPrompt="1"/>
          </p:nvPr>
        </p:nvSpPr>
        <p:spPr>
          <a:xfrm>
            <a:off x="609600" y="1219201"/>
            <a:ext cx="10972800" cy="461665"/>
          </a:xfrm>
        </p:spPr>
        <p:txBody>
          <a:bodyPr tIns="45720">
            <a:spAutoFit/>
          </a:bodyPr>
          <a:lstStyle>
            <a:lvl1pPr marL="0" indent="0">
              <a:buNone/>
              <a:defRPr sz="2400" b="1" baseline="0">
                <a:solidFill>
                  <a:schemeClr val="tx1">
                    <a:alpha val="90000"/>
                  </a:schemeClr>
                </a:solidFill>
                <a:latin typeface="Arial" panose="020B0604020202020204" pitchFamily="34" charset="0"/>
                <a:cs typeface="Arial" panose="020B0604020202020204" pitchFamily="34" charset="0"/>
              </a:defRPr>
            </a:lvl1pPr>
          </a:lstStyle>
          <a:p>
            <a:pPr lvl="0"/>
            <a:r>
              <a:rPr lang="en-US"/>
              <a:t>Optional subtitle</a:t>
            </a:r>
          </a:p>
        </p:txBody>
      </p:sp>
      <p:sp>
        <p:nvSpPr>
          <p:cNvPr id="6" name="Title Placeholder 1"/>
          <p:cNvSpPr>
            <a:spLocks noGrp="1"/>
          </p:cNvSpPr>
          <p:nvPr>
            <p:ph type="title" hasCustomPrompt="1"/>
          </p:nvPr>
        </p:nvSpPr>
        <p:spPr bwMode="auto">
          <a:xfrm>
            <a:off x="609600" y="274638"/>
            <a:ext cx="109728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a:solidFill>
                  <a:srgbClr val="3F9C35"/>
                </a:solidFill>
              </a:defRPr>
            </a:lvl1pPr>
          </a:lstStyle>
          <a:p>
            <a:pPr lvl="0"/>
            <a:r>
              <a:rPr lang="en-US" altLang="en-US"/>
              <a:t>Click to edit master title style</a:t>
            </a:r>
            <a:endParaRPr lang="en-JM" altLang="en-US"/>
          </a:p>
        </p:txBody>
      </p:sp>
    </p:spTree>
    <p:extLst>
      <p:ext uri="{BB962C8B-B14F-4D97-AF65-F5344CB8AC3E}">
        <p14:creationId xmlns:p14="http://schemas.microsoft.com/office/powerpoint/2010/main" val="2910519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36636D-D922-432D-A958-524484B5923D}" type="datetimeFigureOut">
              <a:rPr lang="en-US" dirty="0"/>
              <a:pPr/>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ction header + image">
    <p:spTree>
      <p:nvGrpSpPr>
        <p:cNvPr id="1" name=""/>
        <p:cNvGrpSpPr/>
        <p:nvPr/>
      </p:nvGrpSpPr>
      <p:grpSpPr>
        <a:xfrm>
          <a:off x="0" y="0"/>
          <a:ext cx="0" cy="0"/>
          <a:chOff x="0" y="0"/>
          <a:chExt cx="0" cy="0"/>
        </a:xfrm>
      </p:grpSpPr>
      <p:sp useBgFill="1">
        <p:nvSpPr>
          <p:cNvPr id="4" name="Picture Placeholder 3"/>
          <p:cNvSpPr>
            <a:spLocks noGrp="1"/>
          </p:cNvSpPr>
          <p:nvPr>
            <p:ph type="pic" sz="quarter" idx="12"/>
          </p:nvPr>
        </p:nvSpPr>
        <p:spPr>
          <a:xfrm>
            <a:off x="0" y="0"/>
            <a:ext cx="12192000" cy="6324600"/>
          </a:xfrm>
        </p:spPr>
        <p:txBody>
          <a:bodyPr rtlCol="0">
            <a:normAutofit/>
          </a:bodyPr>
          <a:lstStyle/>
          <a:p>
            <a:pPr lvl="0"/>
            <a:endParaRPr lang="en-US" noProof="0"/>
          </a:p>
        </p:txBody>
      </p:sp>
      <p:sp>
        <p:nvSpPr>
          <p:cNvPr id="9" name="Title 8"/>
          <p:cNvSpPr>
            <a:spLocks noGrp="1"/>
          </p:cNvSpPr>
          <p:nvPr>
            <p:ph type="title" hasCustomPrompt="1"/>
          </p:nvPr>
        </p:nvSpPr>
        <p:spPr>
          <a:xfrm>
            <a:off x="0" y="1518047"/>
            <a:ext cx="6197600" cy="615553"/>
          </a:xfrm>
          <a:solidFill>
            <a:schemeClr val="bg1">
              <a:alpha val="85000"/>
            </a:schemeClr>
          </a:solidFill>
        </p:spPr>
        <p:txBody>
          <a:bodyPr wrap="square" lIns="457200" tIns="91440" rIns="91440" bIns="91440" anchor="ctr" anchorCtr="0">
            <a:spAutoFit/>
          </a:bodyPr>
          <a:lstStyle>
            <a:lvl1pPr>
              <a:defRPr sz="2800" baseline="0">
                <a:solidFill>
                  <a:srgbClr val="3F9C35"/>
                </a:solidFill>
              </a:defRPr>
            </a:lvl1pPr>
          </a:lstStyle>
          <a:p>
            <a:r>
              <a:rPr lang="en-US"/>
              <a:t>Click to edit master title style</a:t>
            </a:r>
          </a:p>
        </p:txBody>
      </p:sp>
    </p:spTree>
    <p:extLst>
      <p:ext uri="{BB962C8B-B14F-4D97-AF65-F5344CB8AC3E}">
        <p14:creationId xmlns:p14="http://schemas.microsoft.com/office/powerpoint/2010/main" val="8401640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EEF29-9994-31FB-A857-6A2E4A38C2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D276AA-53D4-CC27-466F-02CFE0E330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5DEDA1-0E93-6008-1AAF-E08619090862}"/>
              </a:ext>
            </a:extLst>
          </p:cNvPr>
          <p:cNvSpPr>
            <a:spLocks noGrp="1"/>
          </p:cNvSpPr>
          <p:nvPr>
            <p:ph type="dt" sz="half" idx="10"/>
          </p:nvPr>
        </p:nvSpPr>
        <p:spPr/>
        <p:txBody>
          <a:bodyPr/>
          <a:lstStyle/>
          <a:p>
            <a:fld id="{9BAC634F-51BA-4F14-9EFF-AFCA7832ABC1}" type="datetimeFigureOut">
              <a:rPr lang="en-US" smtClean="0"/>
              <a:t>2/21/2024</a:t>
            </a:fld>
            <a:endParaRPr lang="en-US"/>
          </a:p>
        </p:txBody>
      </p:sp>
      <p:sp>
        <p:nvSpPr>
          <p:cNvPr id="5" name="Footer Placeholder 4">
            <a:extLst>
              <a:ext uri="{FF2B5EF4-FFF2-40B4-BE49-F238E27FC236}">
                <a16:creationId xmlns:a16="http://schemas.microsoft.com/office/drawing/2014/main" id="{7AE71444-0C63-B2A2-F824-2D4B475244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F72CF0-263B-8399-C7D4-B36963B6E79F}"/>
              </a:ext>
            </a:extLst>
          </p:cNvPr>
          <p:cNvSpPr>
            <a:spLocks noGrp="1"/>
          </p:cNvSpPr>
          <p:nvPr>
            <p:ph type="sldNum" sz="quarter" idx="12"/>
          </p:nvPr>
        </p:nvSpPr>
        <p:spPr/>
        <p:txBody>
          <a:bodyPr/>
          <a:lstStyle/>
          <a:p>
            <a:fld id="{6BC49C21-36DF-4BBA-8188-8D14F937D553}" type="slidenum">
              <a:rPr lang="en-US" smtClean="0"/>
              <a:t>‹#›</a:t>
            </a:fld>
            <a:endParaRPr lang="en-US"/>
          </a:p>
        </p:txBody>
      </p:sp>
    </p:spTree>
    <p:extLst>
      <p:ext uri="{BB962C8B-B14F-4D97-AF65-F5344CB8AC3E}">
        <p14:creationId xmlns:p14="http://schemas.microsoft.com/office/powerpoint/2010/main" val="16720341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F166-5E20-0E26-CD5D-836C74464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E28C05-B8A2-5CB2-AD1B-DCBD3BCC83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386E3C-E602-CBFB-9324-CA88F9D1936D}"/>
              </a:ext>
            </a:extLst>
          </p:cNvPr>
          <p:cNvSpPr>
            <a:spLocks noGrp="1"/>
          </p:cNvSpPr>
          <p:nvPr>
            <p:ph type="dt" sz="half" idx="10"/>
          </p:nvPr>
        </p:nvSpPr>
        <p:spPr/>
        <p:txBody>
          <a:bodyPr/>
          <a:lstStyle/>
          <a:p>
            <a:fld id="{9BAC634F-51BA-4F14-9EFF-AFCA7832ABC1}" type="datetimeFigureOut">
              <a:rPr lang="en-US" smtClean="0"/>
              <a:t>2/21/2024</a:t>
            </a:fld>
            <a:endParaRPr lang="en-US"/>
          </a:p>
        </p:txBody>
      </p:sp>
      <p:sp>
        <p:nvSpPr>
          <p:cNvPr id="5" name="Footer Placeholder 4">
            <a:extLst>
              <a:ext uri="{FF2B5EF4-FFF2-40B4-BE49-F238E27FC236}">
                <a16:creationId xmlns:a16="http://schemas.microsoft.com/office/drawing/2014/main" id="{E5A2E2C3-38C6-4D89-660B-AEA751B2F3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B7FF76-D8D8-2ABB-02C6-631A95E0C61F}"/>
              </a:ext>
            </a:extLst>
          </p:cNvPr>
          <p:cNvSpPr>
            <a:spLocks noGrp="1"/>
          </p:cNvSpPr>
          <p:nvPr>
            <p:ph type="sldNum" sz="quarter" idx="12"/>
          </p:nvPr>
        </p:nvSpPr>
        <p:spPr/>
        <p:txBody>
          <a:bodyPr/>
          <a:lstStyle/>
          <a:p>
            <a:fld id="{6BC49C21-36DF-4BBA-8188-8D14F937D553}" type="slidenum">
              <a:rPr lang="en-US" smtClean="0"/>
              <a:t>‹#›</a:t>
            </a:fld>
            <a:endParaRPr lang="en-US"/>
          </a:p>
        </p:txBody>
      </p:sp>
    </p:spTree>
    <p:extLst>
      <p:ext uri="{BB962C8B-B14F-4D97-AF65-F5344CB8AC3E}">
        <p14:creationId xmlns:p14="http://schemas.microsoft.com/office/powerpoint/2010/main" val="5802777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3BC64-B10D-025E-C0FB-E2E8198AEC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E3D418-EAED-FE9D-C7C5-A51EDA4D06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00E097-B358-894A-ED91-BAC2A007B6F5}"/>
              </a:ext>
            </a:extLst>
          </p:cNvPr>
          <p:cNvSpPr>
            <a:spLocks noGrp="1"/>
          </p:cNvSpPr>
          <p:nvPr>
            <p:ph type="dt" sz="half" idx="10"/>
          </p:nvPr>
        </p:nvSpPr>
        <p:spPr/>
        <p:txBody>
          <a:bodyPr/>
          <a:lstStyle/>
          <a:p>
            <a:fld id="{9BAC634F-51BA-4F14-9EFF-AFCA7832ABC1}" type="datetimeFigureOut">
              <a:rPr lang="en-US" smtClean="0"/>
              <a:t>2/21/2024</a:t>
            </a:fld>
            <a:endParaRPr lang="en-US"/>
          </a:p>
        </p:txBody>
      </p:sp>
      <p:sp>
        <p:nvSpPr>
          <p:cNvPr id="5" name="Footer Placeholder 4">
            <a:extLst>
              <a:ext uri="{FF2B5EF4-FFF2-40B4-BE49-F238E27FC236}">
                <a16:creationId xmlns:a16="http://schemas.microsoft.com/office/drawing/2014/main" id="{770594B7-7F30-9D75-355D-A220519A6A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DAB03D-0A42-F5B6-6FBC-D17CD8D918AA}"/>
              </a:ext>
            </a:extLst>
          </p:cNvPr>
          <p:cNvSpPr>
            <a:spLocks noGrp="1"/>
          </p:cNvSpPr>
          <p:nvPr>
            <p:ph type="sldNum" sz="quarter" idx="12"/>
          </p:nvPr>
        </p:nvSpPr>
        <p:spPr/>
        <p:txBody>
          <a:bodyPr/>
          <a:lstStyle/>
          <a:p>
            <a:fld id="{6BC49C21-36DF-4BBA-8188-8D14F937D553}" type="slidenum">
              <a:rPr lang="en-US" smtClean="0"/>
              <a:t>‹#›</a:t>
            </a:fld>
            <a:endParaRPr lang="en-US"/>
          </a:p>
        </p:txBody>
      </p:sp>
    </p:spTree>
    <p:extLst>
      <p:ext uri="{BB962C8B-B14F-4D97-AF65-F5344CB8AC3E}">
        <p14:creationId xmlns:p14="http://schemas.microsoft.com/office/powerpoint/2010/main" val="16441083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4BABD-AA95-596F-0F06-C2CC6EB0F9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F31687-5634-5C54-FEB3-CE81F61FF1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1C5279-8F0F-6D2C-EF2F-6D5A4E89DD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20325C-6680-6D03-A9E1-C1BFDD7F8FE1}"/>
              </a:ext>
            </a:extLst>
          </p:cNvPr>
          <p:cNvSpPr>
            <a:spLocks noGrp="1"/>
          </p:cNvSpPr>
          <p:nvPr>
            <p:ph type="dt" sz="half" idx="10"/>
          </p:nvPr>
        </p:nvSpPr>
        <p:spPr/>
        <p:txBody>
          <a:bodyPr/>
          <a:lstStyle/>
          <a:p>
            <a:fld id="{9BAC634F-51BA-4F14-9EFF-AFCA7832ABC1}" type="datetimeFigureOut">
              <a:rPr lang="en-US" smtClean="0"/>
              <a:t>2/21/2024</a:t>
            </a:fld>
            <a:endParaRPr lang="en-US"/>
          </a:p>
        </p:txBody>
      </p:sp>
      <p:sp>
        <p:nvSpPr>
          <p:cNvPr id="6" name="Footer Placeholder 5">
            <a:extLst>
              <a:ext uri="{FF2B5EF4-FFF2-40B4-BE49-F238E27FC236}">
                <a16:creationId xmlns:a16="http://schemas.microsoft.com/office/drawing/2014/main" id="{C35D038C-0D53-46D0-BC5E-023FF591D0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C6261E-7F15-C3B8-219B-B74903219325}"/>
              </a:ext>
            </a:extLst>
          </p:cNvPr>
          <p:cNvSpPr>
            <a:spLocks noGrp="1"/>
          </p:cNvSpPr>
          <p:nvPr>
            <p:ph type="sldNum" sz="quarter" idx="12"/>
          </p:nvPr>
        </p:nvSpPr>
        <p:spPr/>
        <p:txBody>
          <a:bodyPr/>
          <a:lstStyle/>
          <a:p>
            <a:fld id="{6BC49C21-36DF-4BBA-8188-8D14F937D553}" type="slidenum">
              <a:rPr lang="en-US" smtClean="0"/>
              <a:t>‹#›</a:t>
            </a:fld>
            <a:endParaRPr lang="en-US"/>
          </a:p>
        </p:txBody>
      </p:sp>
    </p:spTree>
    <p:extLst>
      <p:ext uri="{BB962C8B-B14F-4D97-AF65-F5344CB8AC3E}">
        <p14:creationId xmlns:p14="http://schemas.microsoft.com/office/powerpoint/2010/main" val="36362939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0773F-FCBA-F3F0-CA2C-E6DFCDE36B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BA9230-480E-EC2A-639F-07EF4055D0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1F49B9-4BC6-BB91-8E55-2617DA53FB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F4CF02-6831-8DA2-E65E-6086FB73D5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7D8B79-8B8E-A6C6-587E-CE6FCC999B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678AAC-0CC2-C46A-782A-7070CC5762A4}"/>
              </a:ext>
            </a:extLst>
          </p:cNvPr>
          <p:cNvSpPr>
            <a:spLocks noGrp="1"/>
          </p:cNvSpPr>
          <p:nvPr>
            <p:ph type="dt" sz="half" idx="10"/>
          </p:nvPr>
        </p:nvSpPr>
        <p:spPr/>
        <p:txBody>
          <a:bodyPr/>
          <a:lstStyle/>
          <a:p>
            <a:fld id="{9BAC634F-51BA-4F14-9EFF-AFCA7832ABC1}" type="datetimeFigureOut">
              <a:rPr lang="en-US" smtClean="0"/>
              <a:t>2/21/2024</a:t>
            </a:fld>
            <a:endParaRPr lang="en-US"/>
          </a:p>
        </p:txBody>
      </p:sp>
      <p:sp>
        <p:nvSpPr>
          <p:cNvPr id="8" name="Footer Placeholder 7">
            <a:extLst>
              <a:ext uri="{FF2B5EF4-FFF2-40B4-BE49-F238E27FC236}">
                <a16:creationId xmlns:a16="http://schemas.microsoft.com/office/drawing/2014/main" id="{C541D033-7354-4014-1589-BE1DD2D3CB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EFAB7B-48A1-9E90-F00D-A44B69CD146E}"/>
              </a:ext>
            </a:extLst>
          </p:cNvPr>
          <p:cNvSpPr>
            <a:spLocks noGrp="1"/>
          </p:cNvSpPr>
          <p:nvPr>
            <p:ph type="sldNum" sz="quarter" idx="12"/>
          </p:nvPr>
        </p:nvSpPr>
        <p:spPr/>
        <p:txBody>
          <a:bodyPr/>
          <a:lstStyle/>
          <a:p>
            <a:fld id="{6BC49C21-36DF-4BBA-8188-8D14F937D553}" type="slidenum">
              <a:rPr lang="en-US" smtClean="0"/>
              <a:t>‹#›</a:t>
            </a:fld>
            <a:endParaRPr lang="en-US"/>
          </a:p>
        </p:txBody>
      </p:sp>
    </p:spTree>
    <p:extLst>
      <p:ext uri="{BB962C8B-B14F-4D97-AF65-F5344CB8AC3E}">
        <p14:creationId xmlns:p14="http://schemas.microsoft.com/office/powerpoint/2010/main" val="24514830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45EAF-FB31-2D3D-CE65-E21B63F1E2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179DE6-8F90-4412-3044-BEF1130528F4}"/>
              </a:ext>
            </a:extLst>
          </p:cNvPr>
          <p:cNvSpPr>
            <a:spLocks noGrp="1"/>
          </p:cNvSpPr>
          <p:nvPr>
            <p:ph type="dt" sz="half" idx="10"/>
          </p:nvPr>
        </p:nvSpPr>
        <p:spPr/>
        <p:txBody>
          <a:bodyPr/>
          <a:lstStyle/>
          <a:p>
            <a:fld id="{9BAC634F-51BA-4F14-9EFF-AFCA7832ABC1}" type="datetimeFigureOut">
              <a:rPr lang="en-US" smtClean="0"/>
              <a:t>2/21/2024</a:t>
            </a:fld>
            <a:endParaRPr lang="en-US"/>
          </a:p>
        </p:txBody>
      </p:sp>
      <p:sp>
        <p:nvSpPr>
          <p:cNvPr id="4" name="Footer Placeholder 3">
            <a:extLst>
              <a:ext uri="{FF2B5EF4-FFF2-40B4-BE49-F238E27FC236}">
                <a16:creationId xmlns:a16="http://schemas.microsoft.com/office/drawing/2014/main" id="{AAA7BC01-108B-E297-6A7F-7F49DAE8E5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E46BB66-7E32-3866-AB4E-F793644DE11D}"/>
              </a:ext>
            </a:extLst>
          </p:cNvPr>
          <p:cNvSpPr>
            <a:spLocks noGrp="1"/>
          </p:cNvSpPr>
          <p:nvPr>
            <p:ph type="sldNum" sz="quarter" idx="12"/>
          </p:nvPr>
        </p:nvSpPr>
        <p:spPr/>
        <p:txBody>
          <a:bodyPr/>
          <a:lstStyle/>
          <a:p>
            <a:fld id="{6BC49C21-36DF-4BBA-8188-8D14F937D553}" type="slidenum">
              <a:rPr lang="en-US" smtClean="0"/>
              <a:t>‹#›</a:t>
            </a:fld>
            <a:endParaRPr lang="en-US"/>
          </a:p>
        </p:txBody>
      </p:sp>
    </p:spTree>
    <p:extLst>
      <p:ext uri="{BB962C8B-B14F-4D97-AF65-F5344CB8AC3E}">
        <p14:creationId xmlns:p14="http://schemas.microsoft.com/office/powerpoint/2010/main" val="838733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6855D6-8566-3F4C-416B-6880040BFDE7}"/>
              </a:ext>
            </a:extLst>
          </p:cNvPr>
          <p:cNvSpPr>
            <a:spLocks noGrp="1"/>
          </p:cNvSpPr>
          <p:nvPr>
            <p:ph type="dt" sz="half" idx="10"/>
          </p:nvPr>
        </p:nvSpPr>
        <p:spPr/>
        <p:txBody>
          <a:bodyPr/>
          <a:lstStyle/>
          <a:p>
            <a:fld id="{9BAC634F-51BA-4F14-9EFF-AFCA7832ABC1}" type="datetimeFigureOut">
              <a:rPr lang="en-US" smtClean="0"/>
              <a:t>2/21/2024</a:t>
            </a:fld>
            <a:endParaRPr lang="en-US"/>
          </a:p>
        </p:txBody>
      </p:sp>
      <p:sp>
        <p:nvSpPr>
          <p:cNvPr id="3" name="Footer Placeholder 2">
            <a:extLst>
              <a:ext uri="{FF2B5EF4-FFF2-40B4-BE49-F238E27FC236}">
                <a16:creationId xmlns:a16="http://schemas.microsoft.com/office/drawing/2014/main" id="{349D555F-E7E7-E05C-C2F1-8F31E82F9D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2C86C6-4B0D-BF14-88A5-F08C3602A0FA}"/>
              </a:ext>
            </a:extLst>
          </p:cNvPr>
          <p:cNvSpPr>
            <a:spLocks noGrp="1"/>
          </p:cNvSpPr>
          <p:nvPr>
            <p:ph type="sldNum" sz="quarter" idx="12"/>
          </p:nvPr>
        </p:nvSpPr>
        <p:spPr/>
        <p:txBody>
          <a:bodyPr/>
          <a:lstStyle/>
          <a:p>
            <a:fld id="{6BC49C21-36DF-4BBA-8188-8D14F937D553}" type="slidenum">
              <a:rPr lang="en-US" smtClean="0"/>
              <a:t>‹#›</a:t>
            </a:fld>
            <a:endParaRPr lang="en-US"/>
          </a:p>
        </p:txBody>
      </p:sp>
    </p:spTree>
    <p:extLst>
      <p:ext uri="{BB962C8B-B14F-4D97-AF65-F5344CB8AC3E}">
        <p14:creationId xmlns:p14="http://schemas.microsoft.com/office/powerpoint/2010/main" val="35672827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44BBE-02EB-78EC-3074-72CDB60C62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BDAECE-B474-2944-8F94-2F39A8F979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025D65-C281-9BA1-7390-E84263610E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FBB23A-97B8-1986-9E10-AC380B7B6B29}"/>
              </a:ext>
            </a:extLst>
          </p:cNvPr>
          <p:cNvSpPr>
            <a:spLocks noGrp="1"/>
          </p:cNvSpPr>
          <p:nvPr>
            <p:ph type="dt" sz="half" idx="10"/>
          </p:nvPr>
        </p:nvSpPr>
        <p:spPr/>
        <p:txBody>
          <a:bodyPr/>
          <a:lstStyle/>
          <a:p>
            <a:fld id="{9BAC634F-51BA-4F14-9EFF-AFCA7832ABC1}" type="datetimeFigureOut">
              <a:rPr lang="en-US" smtClean="0"/>
              <a:t>2/21/2024</a:t>
            </a:fld>
            <a:endParaRPr lang="en-US"/>
          </a:p>
        </p:txBody>
      </p:sp>
      <p:sp>
        <p:nvSpPr>
          <p:cNvPr id="6" name="Footer Placeholder 5">
            <a:extLst>
              <a:ext uri="{FF2B5EF4-FFF2-40B4-BE49-F238E27FC236}">
                <a16:creationId xmlns:a16="http://schemas.microsoft.com/office/drawing/2014/main" id="{142E492E-6134-6983-66DE-2FEF6C9349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D63D73-8064-D642-6C68-D0C698B12E1A}"/>
              </a:ext>
            </a:extLst>
          </p:cNvPr>
          <p:cNvSpPr>
            <a:spLocks noGrp="1"/>
          </p:cNvSpPr>
          <p:nvPr>
            <p:ph type="sldNum" sz="quarter" idx="12"/>
          </p:nvPr>
        </p:nvSpPr>
        <p:spPr/>
        <p:txBody>
          <a:bodyPr/>
          <a:lstStyle/>
          <a:p>
            <a:fld id="{6BC49C21-36DF-4BBA-8188-8D14F937D553}" type="slidenum">
              <a:rPr lang="en-US" smtClean="0"/>
              <a:t>‹#›</a:t>
            </a:fld>
            <a:endParaRPr lang="en-US"/>
          </a:p>
        </p:txBody>
      </p:sp>
    </p:spTree>
    <p:extLst>
      <p:ext uri="{BB962C8B-B14F-4D97-AF65-F5344CB8AC3E}">
        <p14:creationId xmlns:p14="http://schemas.microsoft.com/office/powerpoint/2010/main" val="3789544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9F365-E6E8-246E-48AD-A1AC3D6A46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A65A2F-36FB-9E99-EEB9-8F9CC808C6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7F5362-FF1C-C8C7-A77E-CD5537E529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D709D9-2DB0-05DA-D802-27954627DEC7}"/>
              </a:ext>
            </a:extLst>
          </p:cNvPr>
          <p:cNvSpPr>
            <a:spLocks noGrp="1"/>
          </p:cNvSpPr>
          <p:nvPr>
            <p:ph type="dt" sz="half" idx="10"/>
          </p:nvPr>
        </p:nvSpPr>
        <p:spPr/>
        <p:txBody>
          <a:bodyPr/>
          <a:lstStyle/>
          <a:p>
            <a:fld id="{9BAC634F-51BA-4F14-9EFF-AFCA7832ABC1}" type="datetimeFigureOut">
              <a:rPr lang="en-US" smtClean="0"/>
              <a:t>2/21/2024</a:t>
            </a:fld>
            <a:endParaRPr lang="en-US"/>
          </a:p>
        </p:txBody>
      </p:sp>
      <p:sp>
        <p:nvSpPr>
          <p:cNvPr id="6" name="Footer Placeholder 5">
            <a:extLst>
              <a:ext uri="{FF2B5EF4-FFF2-40B4-BE49-F238E27FC236}">
                <a16:creationId xmlns:a16="http://schemas.microsoft.com/office/drawing/2014/main" id="{9170012C-AA2C-81DD-5B45-B87F12B018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892009-A890-A7F4-AF3F-216771D9B169}"/>
              </a:ext>
            </a:extLst>
          </p:cNvPr>
          <p:cNvSpPr>
            <a:spLocks noGrp="1"/>
          </p:cNvSpPr>
          <p:nvPr>
            <p:ph type="sldNum" sz="quarter" idx="12"/>
          </p:nvPr>
        </p:nvSpPr>
        <p:spPr/>
        <p:txBody>
          <a:bodyPr/>
          <a:lstStyle/>
          <a:p>
            <a:fld id="{6BC49C21-36DF-4BBA-8188-8D14F937D553}" type="slidenum">
              <a:rPr lang="en-US" smtClean="0"/>
              <a:t>‹#›</a:t>
            </a:fld>
            <a:endParaRPr lang="en-US"/>
          </a:p>
        </p:txBody>
      </p:sp>
    </p:spTree>
    <p:extLst>
      <p:ext uri="{BB962C8B-B14F-4D97-AF65-F5344CB8AC3E}">
        <p14:creationId xmlns:p14="http://schemas.microsoft.com/office/powerpoint/2010/main" val="2778696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dirty="0"/>
              <a:pPr/>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29EEA-B488-366E-2E6A-1E82171FAE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079436-79F6-2D2A-6EB6-3C0E2ECECE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72AEEC-5A3F-0A4C-6A07-2D5CABD1AEB6}"/>
              </a:ext>
            </a:extLst>
          </p:cNvPr>
          <p:cNvSpPr>
            <a:spLocks noGrp="1"/>
          </p:cNvSpPr>
          <p:nvPr>
            <p:ph type="dt" sz="half" idx="10"/>
          </p:nvPr>
        </p:nvSpPr>
        <p:spPr/>
        <p:txBody>
          <a:bodyPr/>
          <a:lstStyle/>
          <a:p>
            <a:fld id="{9BAC634F-51BA-4F14-9EFF-AFCA7832ABC1}" type="datetimeFigureOut">
              <a:rPr lang="en-US" smtClean="0"/>
              <a:t>2/21/2024</a:t>
            </a:fld>
            <a:endParaRPr lang="en-US"/>
          </a:p>
        </p:txBody>
      </p:sp>
      <p:sp>
        <p:nvSpPr>
          <p:cNvPr id="5" name="Footer Placeholder 4">
            <a:extLst>
              <a:ext uri="{FF2B5EF4-FFF2-40B4-BE49-F238E27FC236}">
                <a16:creationId xmlns:a16="http://schemas.microsoft.com/office/drawing/2014/main" id="{5CE1CB54-386F-D306-5960-F4B9E42AA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98B712-3E57-EAD3-6859-F768A394B7A6}"/>
              </a:ext>
            </a:extLst>
          </p:cNvPr>
          <p:cNvSpPr>
            <a:spLocks noGrp="1"/>
          </p:cNvSpPr>
          <p:nvPr>
            <p:ph type="sldNum" sz="quarter" idx="12"/>
          </p:nvPr>
        </p:nvSpPr>
        <p:spPr/>
        <p:txBody>
          <a:bodyPr/>
          <a:lstStyle/>
          <a:p>
            <a:fld id="{6BC49C21-36DF-4BBA-8188-8D14F937D553}" type="slidenum">
              <a:rPr lang="en-US" smtClean="0"/>
              <a:t>‹#›</a:t>
            </a:fld>
            <a:endParaRPr lang="en-US"/>
          </a:p>
        </p:txBody>
      </p:sp>
    </p:spTree>
    <p:extLst>
      <p:ext uri="{BB962C8B-B14F-4D97-AF65-F5344CB8AC3E}">
        <p14:creationId xmlns:p14="http://schemas.microsoft.com/office/powerpoint/2010/main" val="37258778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0C15B6-C718-8A4E-BF1A-6F1E6BDB8B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DB2554-2616-6877-C9FE-592148FBA9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FEEA10-80CC-DAAF-15F2-F29A12A953A1}"/>
              </a:ext>
            </a:extLst>
          </p:cNvPr>
          <p:cNvSpPr>
            <a:spLocks noGrp="1"/>
          </p:cNvSpPr>
          <p:nvPr>
            <p:ph type="dt" sz="half" idx="10"/>
          </p:nvPr>
        </p:nvSpPr>
        <p:spPr/>
        <p:txBody>
          <a:bodyPr/>
          <a:lstStyle/>
          <a:p>
            <a:fld id="{9BAC634F-51BA-4F14-9EFF-AFCA7832ABC1}" type="datetimeFigureOut">
              <a:rPr lang="en-US" smtClean="0"/>
              <a:t>2/21/2024</a:t>
            </a:fld>
            <a:endParaRPr lang="en-US"/>
          </a:p>
        </p:txBody>
      </p:sp>
      <p:sp>
        <p:nvSpPr>
          <p:cNvPr id="5" name="Footer Placeholder 4">
            <a:extLst>
              <a:ext uri="{FF2B5EF4-FFF2-40B4-BE49-F238E27FC236}">
                <a16:creationId xmlns:a16="http://schemas.microsoft.com/office/drawing/2014/main" id="{8BC93457-C31A-9902-9535-E5D592B316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308BDA-AD43-3455-7F7F-7BAFEC19349D}"/>
              </a:ext>
            </a:extLst>
          </p:cNvPr>
          <p:cNvSpPr>
            <a:spLocks noGrp="1"/>
          </p:cNvSpPr>
          <p:nvPr>
            <p:ph type="sldNum" sz="quarter" idx="12"/>
          </p:nvPr>
        </p:nvSpPr>
        <p:spPr/>
        <p:txBody>
          <a:bodyPr/>
          <a:lstStyle/>
          <a:p>
            <a:fld id="{6BC49C21-36DF-4BBA-8188-8D14F937D553}" type="slidenum">
              <a:rPr lang="en-US" smtClean="0"/>
              <a:t>‹#›</a:t>
            </a:fld>
            <a:endParaRPr lang="en-US"/>
          </a:p>
        </p:txBody>
      </p:sp>
    </p:spTree>
    <p:extLst>
      <p:ext uri="{BB962C8B-B14F-4D97-AF65-F5344CB8AC3E}">
        <p14:creationId xmlns:p14="http://schemas.microsoft.com/office/powerpoint/2010/main" val="41797126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752600"/>
            <a:ext cx="10972800" cy="4572000"/>
          </a:xfrm>
        </p:spPr>
        <p:txBody>
          <a:bodyPr>
            <a:no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US"/>
              <a:t>Text 24 points – minimum size 20 points</a:t>
            </a:r>
          </a:p>
          <a:p>
            <a:pPr lvl="1"/>
            <a:r>
              <a:rPr lang="en-US"/>
              <a:t>Second level</a:t>
            </a:r>
          </a:p>
          <a:p>
            <a:pPr lvl="2"/>
            <a:r>
              <a:rPr lang="en-US"/>
              <a:t>Third level</a:t>
            </a:r>
          </a:p>
          <a:p>
            <a:pPr lvl="3"/>
            <a:r>
              <a:rPr lang="en-US"/>
              <a:t>If text is longer than the slide, it either goes on the next page or in the notes section</a:t>
            </a:r>
          </a:p>
          <a:p>
            <a:pPr lvl="4"/>
            <a:r>
              <a:rPr lang="en-US"/>
              <a:t>Fifth level</a:t>
            </a:r>
            <a:endParaRPr lang="en-JM"/>
          </a:p>
        </p:txBody>
      </p:sp>
      <p:sp>
        <p:nvSpPr>
          <p:cNvPr id="5" name="Text Placeholder 6"/>
          <p:cNvSpPr>
            <a:spLocks noGrp="1"/>
          </p:cNvSpPr>
          <p:nvPr>
            <p:ph type="body" sz="quarter" idx="18" hasCustomPrompt="1"/>
          </p:nvPr>
        </p:nvSpPr>
        <p:spPr>
          <a:xfrm>
            <a:off x="609600" y="1219201"/>
            <a:ext cx="10972800" cy="461665"/>
          </a:xfrm>
        </p:spPr>
        <p:txBody>
          <a:bodyPr tIns="45720">
            <a:spAutoFit/>
          </a:bodyPr>
          <a:lstStyle>
            <a:lvl1pPr marL="0" indent="0">
              <a:buNone/>
              <a:defRPr sz="2400" b="1" baseline="0">
                <a:solidFill>
                  <a:schemeClr val="tx1">
                    <a:alpha val="90000"/>
                  </a:schemeClr>
                </a:solidFill>
                <a:latin typeface="Arial" panose="020B0604020202020204" pitchFamily="34" charset="0"/>
                <a:cs typeface="Arial" panose="020B0604020202020204" pitchFamily="34" charset="0"/>
              </a:defRPr>
            </a:lvl1pPr>
          </a:lstStyle>
          <a:p>
            <a:pPr lvl="0"/>
            <a:r>
              <a:rPr lang="en-US"/>
              <a:t>Optional subtitle</a:t>
            </a:r>
          </a:p>
        </p:txBody>
      </p:sp>
      <p:sp>
        <p:nvSpPr>
          <p:cNvPr id="6" name="Title Placeholder 1"/>
          <p:cNvSpPr>
            <a:spLocks noGrp="1"/>
          </p:cNvSpPr>
          <p:nvPr>
            <p:ph type="title" hasCustomPrompt="1"/>
          </p:nvPr>
        </p:nvSpPr>
        <p:spPr bwMode="auto">
          <a:xfrm>
            <a:off x="609600" y="274638"/>
            <a:ext cx="109728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a:solidFill>
                  <a:srgbClr val="3F9C35"/>
                </a:solidFill>
              </a:defRPr>
            </a:lvl1pPr>
          </a:lstStyle>
          <a:p>
            <a:pPr lvl="0"/>
            <a:r>
              <a:rPr lang="en-US" altLang="en-US"/>
              <a:t>Click to edit master title style</a:t>
            </a:r>
            <a:endParaRPr lang="en-JM" altLang="en-US"/>
          </a:p>
        </p:txBody>
      </p:sp>
    </p:spTree>
    <p:extLst>
      <p:ext uri="{BB962C8B-B14F-4D97-AF65-F5344CB8AC3E}">
        <p14:creationId xmlns:p14="http://schemas.microsoft.com/office/powerpoint/2010/main" val="28383500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Section header + image">
    <p:spTree>
      <p:nvGrpSpPr>
        <p:cNvPr id="1" name=""/>
        <p:cNvGrpSpPr/>
        <p:nvPr/>
      </p:nvGrpSpPr>
      <p:grpSpPr>
        <a:xfrm>
          <a:off x="0" y="0"/>
          <a:ext cx="0" cy="0"/>
          <a:chOff x="0" y="0"/>
          <a:chExt cx="0" cy="0"/>
        </a:xfrm>
      </p:grpSpPr>
      <p:sp useBgFill="1">
        <p:nvSpPr>
          <p:cNvPr id="4" name="Picture Placeholder 3"/>
          <p:cNvSpPr>
            <a:spLocks noGrp="1"/>
          </p:cNvSpPr>
          <p:nvPr>
            <p:ph type="pic" sz="quarter" idx="12"/>
          </p:nvPr>
        </p:nvSpPr>
        <p:spPr>
          <a:xfrm>
            <a:off x="0" y="0"/>
            <a:ext cx="12192000" cy="6324600"/>
          </a:xfrm>
        </p:spPr>
        <p:txBody>
          <a:bodyPr rtlCol="0">
            <a:normAutofit/>
          </a:bodyPr>
          <a:lstStyle/>
          <a:p>
            <a:pPr lvl="0"/>
            <a:endParaRPr lang="en-US" noProof="0"/>
          </a:p>
        </p:txBody>
      </p:sp>
      <p:sp>
        <p:nvSpPr>
          <p:cNvPr id="9" name="Title 8"/>
          <p:cNvSpPr>
            <a:spLocks noGrp="1"/>
          </p:cNvSpPr>
          <p:nvPr>
            <p:ph type="title" hasCustomPrompt="1"/>
          </p:nvPr>
        </p:nvSpPr>
        <p:spPr>
          <a:xfrm>
            <a:off x="0" y="1518047"/>
            <a:ext cx="6197600" cy="615553"/>
          </a:xfrm>
          <a:solidFill>
            <a:schemeClr val="bg1">
              <a:alpha val="85000"/>
            </a:schemeClr>
          </a:solidFill>
        </p:spPr>
        <p:txBody>
          <a:bodyPr wrap="square" lIns="457200" tIns="91440" rIns="91440" bIns="91440" anchor="ctr" anchorCtr="0">
            <a:spAutoFit/>
          </a:bodyPr>
          <a:lstStyle>
            <a:lvl1pPr>
              <a:defRPr sz="2800" baseline="0">
                <a:solidFill>
                  <a:srgbClr val="3F9C35"/>
                </a:solidFill>
              </a:defRPr>
            </a:lvl1pPr>
          </a:lstStyle>
          <a:p>
            <a:r>
              <a:rPr lang="en-US"/>
              <a:t>Click to edit master title style</a:t>
            </a:r>
          </a:p>
        </p:txBody>
      </p:sp>
    </p:spTree>
    <p:extLst>
      <p:ext uri="{BB962C8B-B14F-4D97-AF65-F5344CB8AC3E}">
        <p14:creationId xmlns:p14="http://schemas.microsoft.com/office/powerpoint/2010/main" val="183005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36636D-D922-432D-A958-524484B5923D}" type="datetimeFigureOut">
              <a:rPr lang="en-US" dirty="0"/>
              <a:pPr/>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36636D-D922-432D-A958-524484B5923D}" type="datetimeFigureOut">
              <a:rPr lang="en-US" dirty="0"/>
              <a:pPr/>
              <a:t>2/21/2024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36636D-D922-432D-A958-524484B5923D}" type="datetimeFigureOut">
              <a:rPr lang="en-US" dirty="0"/>
              <a:pPr/>
              <a:t>2/21/2024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dirty="0"/>
              <a:pPr/>
              <a:t>2/21/2024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dirty="0"/>
              <a:pPr/>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dirty="0"/>
              <a:pPr/>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E36636D-D922-432D-A958-524484B5923D}" type="datetimeFigureOut">
              <a:rPr lang="en-US" dirty="0"/>
              <a:pPr/>
              <a:t>2/21/2024</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F28FB93-0A08-4E7D-8E63-9EFA29F1E093}" type="slidenum">
              <a:rPr lang="en-US" dirty="0"/>
              <a:pPr/>
              <a:t>‹#›</a:t>
            </a:fld>
            <a:endParaRPr lang="en-US"/>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2" r:id="rId10"/>
    <p:sldLayoutId id="2147483853" r:id="rId11"/>
    <p:sldLayoutId id="2147483854" r:id="rId12"/>
    <p:sldLayoutId id="2147483855" r:id="rId13"/>
    <p:sldLayoutId id="2147483858" r:id="rId14"/>
    <p:sldLayoutId id="2147483859" r:id="rId15"/>
    <p:sldLayoutId id="2147483850" r:id="rId16"/>
    <p:sldLayoutId id="2147483851" r:id="rId17"/>
    <p:sldLayoutId id="2147483861" r:id="rId18"/>
    <p:sldLayoutId id="2147483860" r:id="rId19"/>
    <p:sldLayoutId id="2147484123" r:id="rId20"/>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041FBB-E6A3-CC36-428B-D4911DFF1A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858A8D-E715-C21E-6B8D-5D29097932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3EF795-A276-B867-03D2-172CA38E14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AC634F-51BA-4F14-9EFF-AFCA7832ABC1}" type="datetimeFigureOut">
              <a:rPr lang="en-US" smtClean="0"/>
              <a:t>2/21/2024</a:t>
            </a:fld>
            <a:endParaRPr lang="en-US"/>
          </a:p>
        </p:txBody>
      </p:sp>
      <p:sp>
        <p:nvSpPr>
          <p:cNvPr id="5" name="Footer Placeholder 4">
            <a:extLst>
              <a:ext uri="{FF2B5EF4-FFF2-40B4-BE49-F238E27FC236}">
                <a16:creationId xmlns:a16="http://schemas.microsoft.com/office/drawing/2014/main" id="{9CFE46CC-1054-6E5D-508F-CB8D57B090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623420-28BB-0EB3-643B-B46E765125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C49C21-36DF-4BBA-8188-8D14F937D553}" type="slidenum">
              <a:rPr lang="en-US" smtClean="0"/>
              <a:t>‹#›</a:t>
            </a:fld>
            <a:endParaRPr lang="en-US"/>
          </a:p>
        </p:txBody>
      </p:sp>
    </p:spTree>
    <p:extLst>
      <p:ext uri="{BB962C8B-B14F-4D97-AF65-F5344CB8AC3E}">
        <p14:creationId xmlns:p14="http://schemas.microsoft.com/office/powerpoint/2010/main" val="3584960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hyperlink" Target="https://forum-irsc.ca/mise-a-jour-srap" TargetMode="External"/><Relationship Id="rId2" Type="http://schemas.openxmlformats.org/officeDocument/2006/relationships/notesSlide" Target="../notesSlides/notesSlide19.xml"/><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sv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9.jpe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7.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27.xml"/><Relationship Id="rId6" Type="http://schemas.microsoft.com/office/2007/relationships/hdphoto" Target="../media/hdphoto1.wdp"/><Relationship Id="rId11" Type="http://schemas.openxmlformats.org/officeDocument/2006/relationships/image" Target="../media/image16.png"/><Relationship Id="rId24" Type="http://schemas.openxmlformats.org/officeDocument/2006/relationships/image" Target="../media/image29.png"/><Relationship Id="rId5" Type="http://schemas.openxmlformats.org/officeDocument/2006/relationships/image" Target="../media/image11.png"/><Relationship Id="rId15" Type="http://schemas.openxmlformats.org/officeDocument/2006/relationships/image" Target="../media/image20.png"/><Relationship Id="rId23" Type="http://schemas.openxmlformats.org/officeDocument/2006/relationships/image" Target="../media/image28.png"/><Relationship Id="rId10" Type="http://schemas.openxmlformats.org/officeDocument/2006/relationships/image" Target="../media/image15.jpeg"/><Relationship Id="rId19" Type="http://schemas.openxmlformats.org/officeDocument/2006/relationships/image" Target="../media/image24.png"/><Relationship Id="rId4" Type="http://schemas.openxmlformats.org/officeDocument/2006/relationships/image" Target="../media/image10.png"/><Relationship Id="rId9" Type="http://schemas.openxmlformats.org/officeDocument/2006/relationships/image" Target="../media/image14.jpeg"/><Relationship Id="rId14" Type="http://schemas.openxmlformats.org/officeDocument/2006/relationships/image" Target="../media/image19.png"/><Relationship Id="rId22"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B590AD5F-1DDD-ABAA-A4C2-157A5190F009}"/>
              </a:ext>
            </a:extLst>
          </p:cNvPr>
          <p:cNvSpPr>
            <a:spLocks noGrp="1"/>
          </p:cNvSpPr>
          <p:nvPr/>
        </p:nvSpPr>
        <p:spPr>
          <a:xfrm>
            <a:off x="777824" y="3788190"/>
            <a:ext cx="10551967" cy="1868642"/>
          </a:xfrm>
          <a:prstGeom prst="rect">
            <a:avLst/>
          </a:prstGeom>
          <a:ln>
            <a:noFill/>
          </a:ln>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r>
              <a:rPr lang="en-US" sz="2800" b="1" err="1">
                <a:ln>
                  <a:noFill/>
                </a:ln>
                <a:solidFill>
                  <a:srgbClr val="36363A"/>
                </a:solidFill>
                <a:effectLst/>
                <a:latin typeface="Helvetica"/>
                <a:cs typeface="Helvetica"/>
              </a:rPr>
              <a:t>Réseau</a:t>
            </a:r>
            <a:r>
              <a:rPr lang="en-US" sz="2800" b="1" dirty="0">
                <a:ln>
                  <a:noFill/>
                </a:ln>
                <a:solidFill>
                  <a:srgbClr val="36363A"/>
                </a:solidFill>
                <a:effectLst/>
                <a:latin typeface="Helvetica"/>
                <a:cs typeface="Helvetica"/>
              </a:rPr>
              <a:t> Impact Recherche Canada</a:t>
            </a:r>
          </a:p>
          <a:p>
            <a:r>
              <a:rPr lang="en-US" sz="2800" b="1" dirty="0">
                <a:ln>
                  <a:noFill/>
                </a:ln>
                <a:solidFill>
                  <a:srgbClr val="36363A"/>
                </a:solidFill>
                <a:effectLst/>
                <a:latin typeface="Helvetica"/>
                <a:cs typeface="Helvetica"/>
              </a:rPr>
              <a:t> Le 14 </a:t>
            </a:r>
            <a:r>
              <a:rPr lang="en-US" sz="2800" b="1" dirty="0" err="1">
                <a:ln>
                  <a:noFill/>
                </a:ln>
                <a:solidFill>
                  <a:srgbClr val="36363A"/>
                </a:solidFill>
                <a:effectLst/>
                <a:latin typeface="Helvetica"/>
                <a:cs typeface="Helvetica"/>
              </a:rPr>
              <a:t>février</a:t>
            </a:r>
            <a:r>
              <a:rPr lang="en-US" sz="2800" b="1" dirty="0">
                <a:ln>
                  <a:noFill/>
                </a:ln>
                <a:solidFill>
                  <a:srgbClr val="36363A"/>
                </a:solidFill>
                <a:effectLst/>
                <a:latin typeface="Helvetica"/>
                <a:cs typeface="Helvetica"/>
              </a:rPr>
              <a:t> 2024</a:t>
            </a:r>
          </a:p>
          <a:p>
            <a:pPr>
              <a:spcBef>
                <a:spcPts val="0"/>
              </a:spcBef>
              <a:spcAft>
                <a:spcPts val="0"/>
              </a:spcAft>
            </a:pPr>
            <a:endParaRPr lang="en-US" sz="2400" b="1" dirty="0">
              <a:ln>
                <a:noFill/>
              </a:ln>
              <a:solidFill>
                <a:srgbClr val="36363A"/>
              </a:solidFill>
              <a:effectLst/>
              <a:latin typeface="Helvetica"/>
              <a:cs typeface="Helvetica"/>
            </a:endParaRPr>
          </a:p>
          <a:p>
            <a:r>
              <a:rPr lang="en-US" sz="2400" b="1" dirty="0">
                <a:ln>
                  <a:noFill/>
                </a:ln>
                <a:solidFill>
                  <a:srgbClr val="36363A"/>
                </a:solidFill>
                <a:effectLst/>
                <a:latin typeface="Helvetica"/>
                <a:cs typeface="Helvetica"/>
              </a:rPr>
              <a:t>Dre Amy Lang, </a:t>
            </a:r>
            <a:r>
              <a:rPr lang="en-US" sz="2400" b="1" err="1">
                <a:ln>
                  <a:noFill/>
                </a:ln>
                <a:solidFill>
                  <a:srgbClr val="36363A"/>
                </a:solidFill>
                <a:effectLst/>
                <a:latin typeface="Helvetica"/>
                <a:cs typeface="Helvetica"/>
              </a:rPr>
              <a:t>Directrice</a:t>
            </a:r>
            <a:r>
              <a:rPr lang="en-US" sz="2400" b="1" dirty="0">
                <a:ln>
                  <a:noFill/>
                </a:ln>
                <a:solidFill>
                  <a:srgbClr val="36363A"/>
                </a:solidFill>
                <a:effectLst/>
                <a:latin typeface="Helvetica"/>
                <a:cs typeface="Helvetica"/>
              </a:rPr>
              <a:t> Administrative, </a:t>
            </a:r>
            <a:endParaRPr lang="en-US" dirty="0">
              <a:ln>
                <a:solidFill>
                  <a:prstClr val="black">
                    <a:lumMod val="75000"/>
                    <a:lumOff val="25000"/>
                    <a:alpha val="10000"/>
                  </a:prstClr>
                </a:solidFill>
              </a:ln>
              <a:solidFill>
                <a:srgbClr val="FFFFFF"/>
              </a:solidFill>
              <a:effectLst>
                <a:outerShdw blurRad="9525" dist="25400" dir="14640000" algn="tl" rotWithShape="0">
                  <a:prstClr val="black">
                    <a:alpha val="30000"/>
                  </a:prstClr>
                </a:outerShdw>
              </a:effectLst>
              <a:latin typeface="Calisto MT" panose="02040603050505030304"/>
              <a:cs typeface="Helvetica"/>
            </a:endParaRPr>
          </a:p>
          <a:p>
            <a:r>
              <a:rPr lang="en-US" sz="2400" b="1" dirty="0">
                <a:ln>
                  <a:noFill/>
                </a:ln>
                <a:solidFill>
                  <a:srgbClr val="36363A"/>
                </a:solidFill>
                <a:effectLst/>
                <a:latin typeface="Helvetica"/>
                <a:cs typeface="Helvetica"/>
              </a:rPr>
              <a:t>Recherche </a:t>
            </a:r>
            <a:r>
              <a:rPr lang="en-US" sz="2400" b="1" dirty="0" err="1">
                <a:ln>
                  <a:noFill/>
                </a:ln>
                <a:solidFill>
                  <a:srgbClr val="36363A"/>
                </a:solidFill>
                <a:effectLst/>
                <a:latin typeface="Helvetica"/>
                <a:cs typeface="Helvetica"/>
              </a:rPr>
              <a:t>axée</a:t>
            </a:r>
            <a:r>
              <a:rPr lang="en-US" sz="2400" b="1" dirty="0">
                <a:ln>
                  <a:noFill/>
                </a:ln>
                <a:solidFill>
                  <a:srgbClr val="36363A"/>
                </a:solidFill>
                <a:effectLst/>
                <a:latin typeface="Helvetica"/>
                <a:cs typeface="Helvetica"/>
              </a:rPr>
              <a:t> sur le patient</a:t>
            </a:r>
            <a:endParaRPr lang="en-US">
              <a:ln>
                <a:solidFill>
                  <a:prstClr val="black">
                    <a:lumMod val="75000"/>
                    <a:lumOff val="25000"/>
                    <a:alpha val="10000"/>
                  </a:prstClr>
                </a:solidFill>
              </a:ln>
              <a:solidFill>
                <a:srgbClr val="FFFFFF"/>
              </a:solidFill>
              <a:effectLst>
                <a:outerShdw blurRad="9525" dist="25400" dir="14640000" algn="tl" rotWithShape="0">
                  <a:prstClr val="black">
                    <a:alpha val="30000"/>
                  </a:prstClr>
                </a:outerShdw>
              </a:effectLst>
              <a:latin typeface="Calisto MT" panose="02040603050505030304"/>
              <a:cs typeface="Helvetica"/>
            </a:endParaRPr>
          </a:p>
          <a:p>
            <a:pPr>
              <a:spcBef>
                <a:spcPts val="0"/>
              </a:spcBef>
              <a:spcAft>
                <a:spcPts val="0"/>
              </a:spcAft>
            </a:pPr>
            <a:r>
              <a:rPr lang="en-US" sz="2400" b="1" dirty="0" err="1">
                <a:ln>
                  <a:noFill/>
                </a:ln>
                <a:solidFill>
                  <a:srgbClr val="36363A"/>
                </a:solidFill>
                <a:effectLst/>
                <a:latin typeface="Helvetica"/>
                <a:ea typeface="+mn-lt"/>
                <a:cs typeface="Helvetica"/>
              </a:rPr>
              <a:t>Instituts</a:t>
            </a:r>
            <a:r>
              <a:rPr lang="en-US" sz="2400" b="1" dirty="0">
                <a:ln>
                  <a:noFill/>
                </a:ln>
                <a:solidFill>
                  <a:srgbClr val="36363A"/>
                </a:solidFill>
                <a:effectLst/>
                <a:latin typeface="Helvetica"/>
                <a:ea typeface="+mn-lt"/>
                <a:cs typeface="Helvetica"/>
              </a:rPr>
              <a:t> de recherche </a:t>
            </a:r>
            <a:r>
              <a:rPr lang="en-US" sz="2400" b="1" dirty="0" err="1">
                <a:ln>
                  <a:noFill/>
                </a:ln>
                <a:solidFill>
                  <a:srgbClr val="36363A"/>
                </a:solidFill>
                <a:effectLst/>
                <a:latin typeface="Helvetica"/>
                <a:ea typeface="+mn-lt"/>
                <a:cs typeface="Helvetica"/>
              </a:rPr>
              <a:t>en</a:t>
            </a:r>
            <a:r>
              <a:rPr lang="en-US" sz="2400" b="1" dirty="0">
                <a:ln>
                  <a:noFill/>
                </a:ln>
                <a:solidFill>
                  <a:srgbClr val="36363A"/>
                </a:solidFill>
                <a:effectLst/>
                <a:latin typeface="Helvetica"/>
                <a:ea typeface="+mn-lt"/>
                <a:cs typeface="Helvetica"/>
              </a:rPr>
              <a:t> </a:t>
            </a:r>
            <a:r>
              <a:rPr lang="en-US" sz="2400" b="1" dirty="0" err="1">
                <a:ln>
                  <a:noFill/>
                </a:ln>
                <a:solidFill>
                  <a:srgbClr val="36363A"/>
                </a:solidFill>
                <a:effectLst/>
                <a:latin typeface="Helvetica"/>
                <a:ea typeface="+mn-lt"/>
                <a:cs typeface="Helvetica"/>
              </a:rPr>
              <a:t>santé</a:t>
            </a:r>
            <a:r>
              <a:rPr lang="en-US" sz="2400" b="1" dirty="0">
                <a:ln>
                  <a:noFill/>
                </a:ln>
                <a:solidFill>
                  <a:srgbClr val="36363A"/>
                </a:solidFill>
                <a:effectLst/>
                <a:latin typeface="Helvetica"/>
                <a:ea typeface="+mn-lt"/>
                <a:cs typeface="Helvetica"/>
              </a:rPr>
              <a:t> du Canada  </a:t>
            </a:r>
            <a:endParaRPr lang="en-US"/>
          </a:p>
        </p:txBody>
      </p:sp>
      <p:pic>
        <p:nvPicPr>
          <p:cNvPr id="3" name="Picture 2" descr="A map of canada with different colored speech bubbles&#10;&#10;Description automatically generated">
            <a:extLst>
              <a:ext uri="{FF2B5EF4-FFF2-40B4-BE49-F238E27FC236}">
                <a16:creationId xmlns:a16="http://schemas.microsoft.com/office/drawing/2014/main" id="{DF04FF98-2A0C-51E3-925D-AF26F8BD51DE}"/>
              </a:ext>
            </a:extLst>
          </p:cNvPr>
          <p:cNvPicPr>
            <a:picLocks noChangeAspect="1"/>
          </p:cNvPicPr>
          <p:nvPr/>
        </p:nvPicPr>
        <p:blipFill>
          <a:blip r:embed="rId3"/>
          <a:stretch>
            <a:fillRect/>
          </a:stretch>
        </p:blipFill>
        <p:spPr>
          <a:xfrm>
            <a:off x="589794" y="442686"/>
            <a:ext cx="10915650" cy="3143250"/>
          </a:xfrm>
          <a:prstGeom prst="rect">
            <a:avLst/>
          </a:prstGeom>
        </p:spPr>
      </p:pic>
    </p:spTree>
    <p:extLst>
      <p:ext uri="{BB962C8B-B14F-4D97-AF65-F5344CB8AC3E}">
        <p14:creationId xmlns:p14="http://schemas.microsoft.com/office/powerpoint/2010/main" val="2310929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43FB2E1D-1723-2E37-C45D-9F97A9775055}"/>
              </a:ext>
            </a:extLst>
          </p:cNvPr>
          <p:cNvSpPr>
            <a:spLocks noGrp="1"/>
          </p:cNvSpPr>
          <p:nvPr>
            <p:ph type="title"/>
          </p:nvPr>
        </p:nvSpPr>
        <p:spPr>
          <a:xfrm>
            <a:off x="487590" y="125016"/>
            <a:ext cx="11104210" cy="707886"/>
          </a:xfrm>
          <a:effectLst/>
        </p:spPr>
        <p:txBody>
          <a:bodyPr/>
          <a:lstStyle/>
          <a:p>
            <a:pPr algn="l"/>
            <a:r>
              <a:rPr lang="en-US" b="1" err="1">
                <a:solidFill>
                  <a:schemeClr val="tx1"/>
                </a:solidFill>
                <a:effectLst/>
                <a:latin typeface="Helvetica"/>
                <a:cs typeface="Helvetica"/>
              </a:rPr>
              <a:t>Thèmes</a:t>
            </a:r>
            <a:endParaRPr lang="en-US" b="1">
              <a:solidFill>
                <a:schemeClr val="tx1"/>
              </a:solidFill>
              <a:effectLst/>
              <a:latin typeface="Helvetica"/>
              <a:cs typeface="Helvetica"/>
            </a:endParaRPr>
          </a:p>
        </p:txBody>
      </p:sp>
      <p:sp>
        <p:nvSpPr>
          <p:cNvPr id="9" name="TextBox 8">
            <a:extLst>
              <a:ext uri="{FF2B5EF4-FFF2-40B4-BE49-F238E27FC236}">
                <a16:creationId xmlns:a16="http://schemas.microsoft.com/office/drawing/2014/main" id="{20AD7963-B101-1244-9927-EACAE8044439}"/>
              </a:ext>
            </a:extLst>
          </p:cNvPr>
          <p:cNvSpPr txBox="1"/>
          <p:nvPr/>
        </p:nvSpPr>
        <p:spPr>
          <a:xfrm>
            <a:off x="487590" y="918396"/>
            <a:ext cx="11590110" cy="5663089"/>
          </a:xfrm>
          <a:prstGeom prst="rect">
            <a:avLst/>
          </a:prstGeom>
          <a:noFill/>
          <a:effectLst/>
        </p:spPr>
        <p:txBody>
          <a:bodyPr wrap="square" lIns="91440" tIns="45720" rIns="91440" bIns="45720" anchor="t">
            <a:spAutoFit/>
          </a:bodyPr>
          <a:lstStyle/>
          <a:p>
            <a:pPr marL="457200" marR="0" lvl="0" indent="-457200" algn="l" defTabSz="457200" rtl="0" eaLnBrk="1" fontAlgn="auto" latinLnBrk="0" hangingPunct="1">
              <a:lnSpc>
                <a:spcPct val="100000"/>
              </a:lnSpc>
              <a:spcBef>
                <a:spcPts val="0"/>
              </a:spcBef>
              <a:spcAft>
                <a:spcPts val="1000"/>
              </a:spcAft>
              <a:buClrTx/>
              <a:buSzTx/>
              <a:buFont typeface="+mj-lt"/>
              <a:buAutoNum type="arabicPeriod"/>
              <a:tabLst/>
              <a:defRPr/>
            </a:pPr>
            <a:r>
              <a:rPr kumimoji="0" lang="fr-FR" sz="24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Recenser les points forts et les difficultés du programme dans son ensemble</a:t>
            </a:r>
          </a:p>
          <a:p>
            <a:pPr marL="457200" marR="0" lvl="0" indent="-457200" algn="l" defTabSz="457200" rtl="0" eaLnBrk="1" fontAlgn="auto" latinLnBrk="0" hangingPunct="1">
              <a:lnSpc>
                <a:spcPct val="100000"/>
              </a:lnSpc>
              <a:spcBef>
                <a:spcPts val="0"/>
              </a:spcBef>
              <a:spcAft>
                <a:spcPts val="1000"/>
              </a:spcAft>
              <a:buClrTx/>
              <a:buSzTx/>
              <a:buFont typeface="+mj-lt"/>
              <a:buAutoNum type="arabicPeriod"/>
              <a:tabLst/>
              <a:defRPr/>
            </a:pPr>
            <a:r>
              <a:rPr kumimoji="0" lang="fr-FR" sz="2400" b="0" i="0" u="none" strike="noStrike" kern="1200" cap="none" spc="0" normalizeH="0" baseline="0" noProof="0" dirty="0">
                <a:ln>
                  <a:noFill/>
                </a:ln>
                <a:solidFill>
                  <a:prstClr val="black"/>
                </a:solidFill>
                <a:effectLst/>
                <a:uLnTx/>
                <a:uFillTx/>
                <a:latin typeface="Helvetica" panose="020B0604020202020204" pitchFamily="34" charset="0"/>
                <a:ea typeface="DengXian" panose="02010600030101010101" pitchFamily="2" charset="-122"/>
                <a:cs typeface="Helvetica" panose="020B0604020202020204" pitchFamily="34" charset="0"/>
              </a:rPr>
              <a:t>Tenir compte des principales tendances et des futurs </a:t>
            </a:r>
          </a:p>
          <a:p>
            <a:pPr marL="457200" marR="0" lvl="0" indent="-457200" algn="l" defTabSz="457200" rtl="0" eaLnBrk="1" fontAlgn="auto" latinLnBrk="0" hangingPunct="1">
              <a:lnSpc>
                <a:spcPct val="100000"/>
              </a:lnSpc>
              <a:spcBef>
                <a:spcPts val="0"/>
              </a:spcBef>
              <a:spcAft>
                <a:spcPts val="1000"/>
              </a:spcAft>
              <a:buClrTx/>
              <a:buSzTx/>
              <a:buFont typeface="+mj-lt"/>
              <a:buAutoNum type="arabicPeriod"/>
              <a:tabLst/>
              <a:defRPr/>
            </a:pPr>
            <a:r>
              <a:rPr kumimoji="0" lang="fr-FR" sz="2400" b="0" i="0" u="none" strike="noStrike" kern="1200" cap="none" spc="0" normalizeH="0" baseline="0" noProof="0" dirty="0">
                <a:ln>
                  <a:noFill/>
                </a:ln>
                <a:solidFill>
                  <a:prstClr val="black"/>
                </a:solidFill>
                <a:effectLst/>
                <a:uLnTx/>
                <a:uFillTx/>
                <a:latin typeface="Helvetica"/>
                <a:ea typeface="DengXian"/>
                <a:cs typeface="Helvetica"/>
              </a:rPr>
              <a:t>Donner suite aux appels à l’action de la Commission de vérité et réconciliation et accélérer l’autodétermination des Autochtones (Pre</a:t>
            </a:r>
            <a:r>
              <a:rPr lang="fr-FR" sz="2400" dirty="0">
                <a:solidFill>
                  <a:prstClr val="black"/>
                </a:solidFill>
                <a:latin typeface="Helvetica"/>
                <a:ea typeface="DengXian"/>
                <a:cs typeface="Helvetica"/>
              </a:rPr>
              <a:t>m</a:t>
            </a:r>
            <a:r>
              <a:rPr kumimoji="0" lang="fr-FR" sz="2400" b="0" i="0" u="none" strike="noStrike" kern="1200" cap="none" spc="0" normalizeH="0" baseline="0" noProof="0" dirty="0">
                <a:ln>
                  <a:noFill/>
                </a:ln>
                <a:solidFill>
                  <a:prstClr val="black"/>
                </a:solidFill>
                <a:effectLst/>
                <a:uLnTx/>
                <a:uFillTx/>
                <a:latin typeface="Helvetica"/>
                <a:ea typeface="DengXian"/>
                <a:cs typeface="Helvetica"/>
              </a:rPr>
              <a:t>ières Nations, Inuits et Métis) dans la recherche en santé au moyen de la SRAP</a:t>
            </a:r>
            <a:endParaRPr lang="fr-FR" sz="2400" b="0" i="0" u="none" strike="noStrike" kern="1200" cap="none" spc="0" normalizeH="0" baseline="0" noProof="0" dirty="0">
              <a:ln>
                <a:noFill/>
              </a:ln>
              <a:solidFill>
                <a:prstClr val="black"/>
              </a:solidFill>
              <a:effectLst/>
              <a:uLnTx/>
              <a:uFillTx/>
              <a:latin typeface="Helvetica"/>
              <a:ea typeface="DengXian"/>
              <a:cs typeface="Helvetica"/>
            </a:endParaRPr>
          </a:p>
          <a:p>
            <a:pPr marL="457200" marR="0" lvl="0" indent="-457200" algn="l" defTabSz="457200" rtl="0" eaLnBrk="1" fontAlgn="auto" latinLnBrk="0" hangingPunct="1">
              <a:lnSpc>
                <a:spcPct val="100000"/>
              </a:lnSpc>
              <a:spcBef>
                <a:spcPts val="0"/>
              </a:spcBef>
              <a:spcAft>
                <a:spcPts val="1000"/>
              </a:spcAft>
              <a:buClrTx/>
              <a:buSzTx/>
              <a:buFont typeface="+mj-lt"/>
              <a:buAutoNum type="arabicPeriod"/>
              <a:tabLst/>
              <a:defRPr/>
            </a:pPr>
            <a:r>
              <a:rPr kumimoji="0" lang="fr-FR" sz="2400" i="0" u="none" strike="noStrike" kern="1200" cap="none" spc="0" normalizeH="0" baseline="0" noProof="0" dirty="0">
                <a:ln>
                  <a:noFill/>
                </a:ln>
                <a:solidFill>
                  <a:prstClr val="black"/>
                </a:solidFill>
                <a:effectLst/>
                <a:uLnTx/>
                <a:uFillTx/>
                <a:latin typeface="Helvetica"/>
                <a:cs typeface="Helvetica"/>
              </a:rPr>
              <a:t>Renforcer l’équité, la diversité, l’inclusion, l’antira</a:t>
            </a:r>
            <a:r>
              <a:rPr lang="fr-FR" sz="2400" dirty="0">
                <a:solidFill>
                  <a:prstClr val="black"/>
                </a:solidFill>
                <a:latin typeface="Helvetica"/>
                <a:cs typeface="Helvetica"/>
              </a:rPr>
              <a:t>c</a:t>
            </a:r>
            <a:r>
              <a:rPr kumimoji="0" lang="fr-FR" sz="2400" i="0" u="none" strike="noStrike" kern="1200" cap="none" spc="0" normalizeH="0" baseline="0" noProof="0" dirty="0">
                <a:ln>
                  <a:noFill/>
                </a:ln>
                <a:solidFill>
                  <a:prstClr val="black"/>
                </a:solidFill>
                <a:effectLst/>
                <a:uLnTx/>
                <a:uFillTx/>
                <a:latin typeface="Helvetica"/>
                <a:cs typeface="Helvetica"/>
              </a:rPr>
              <a:t>isme et l’accessibilité dans la mobilisation des patients et la recherche axée sur le pa</a:t>
            </a:r>
            <a:r>
              <a:rPr lang="fr-FR" sz="2400" dirty="0">
                <a:solidFill>
                  <a:prstClr val="black"/>
                </a:solidFill>
                <a:latin typeface="Helvetica"/>
                <a:cs typeface="Helvetica"/>
              </a:rPr>
              <a:t>t</a:t>
            </a:r>
            <a:r>
              <a:rPr kumimoji="0" lang="fr-FR" sz="2400" i="0" u="none" strike="noStrike" kern="1200" cap="none" spc="0" normalizeH="0" baseline="0" noProof="0" dirty="0">
                <a:ln>
                  <a:noFill/>
                </a:ln>
                <a:solidFill>
                  <a:prstClr val="black"/>
                </a:solidFill>
                <a:effectLst/>
                <a:uLnTx/>
                <a:uFillTx/>
                <a:latin typeface="Helvetica"/>
                <a:cs typeface="Helvetica"/>
              </a:rPr>
              <a:t>ient</a:t>
            </a:r>
          </a:p>
          <a:p>
            <a:pPr marL="457200" marR="0" lvl="0" indent="-457200" algn="l" defTabSz="457200" rtl="0" eaLnBrk="1" fontAlgn="auto" latinLnBrk="0" hangingPunct="1">
              <a:lnSpc>
                <a:spcPct val="100000"/>
              </a:lnSpc>
              <a:spcBef>
                <a:spcPts val="0"/>
              </a:spcBef>
              <a:spcAft>
                <a:spcPts val="1000"/>
              </a:spcAft>
              <a:buClrTx/>
              <a:buSzTx/>
              <a:buFont typeface="+mj-lt"/>
              <a:buAutoNum type="arabicPeriod"/>
              <a:tabLst/>
              <a:defRPr/>
            </a:pPr>
            <a:r>
              <a:rPr kumimoji="0" lang="fr-FR" sz="24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 Renforcer les capacités et les partenariats pour favoriser l’excellence dans la recherche axée sur le patient</a:t>
            </a:r>
          </a:p>
          <a:p>
            <a:pPr marL="457200" marR="0" lvl="0" indent="-457200" algn="l" defTabSz="457200" rtl="0" eaLnBrk="1" fontAlgn="auto" latinLnBrk="0" hangingPunct="1">
              <a:lnSpc>
                <a:spcPct val="100000"/>
              </a:lnSpc>
              <a:spcBef>
                <a:spcPts val="0"/>
              </a:spcBef>
              <a:spcAft>
                <a:spcPts val="1000"/>
              </a:spcAft>
              <a:buClrTx/>
              <a:buSzTx/>
              <a:buFont typeface="+mj-lt"/>
              <a:buAutoNum type="arabicPeriod"/>
              <a:tabLst/>
              <a:defRPr/>
            </a:pPr>
            <a:r>
              <a:rPr kumimoji="0" lang="fr-FR" sz="24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Stimuler la collaboration avec les responsables des politiques et les décideurs du système de santé pour accroître les retombées de la recherche</a:t>
            </a:r>
          </a:p>
          <a:p>
            <a:pPr marL="457200" marR="0" lvl="0" indent="-457200" algn="l" defTabSz="457200" rtl="0" eaLnBrk="1" fontAlgn="auto" latinLnBrk="0" hangingPunct="1">
              <a:lnSpc>
                <a:spcPct val="100000"/>
              </a:lnSpc>
              <a:spcBef>
                <a:spcPts val="0"/>
              </a:spcBef>
              <a:spcAft>
                <a:spcPts val="1000"/>
              </a:spcAft>
              <a:buClrTx/>
              <a:buSzTx/>
              <a:buFont typeface="+mj-lt"/>
              <a:buAutoNum type="arabicPeriod"/>
              <a:tabLst/>
              <a:defRPr/>
            </a:pPr>
            <a:r>
              <a:rPr kumimoji="0" lang="fr-FR" sz="24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Renforcer la gouvernance de la SRAP</a:t>
            </a:r>
            <a:endParaRPr kumimoji="0" lang="en-US" sz="24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3822225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3C96E-965E-71EC-D660-9B3FC802BC6D}"/>
              </a:ext>
            </a:extLst>
          </p:cNvPr>
          <p:cNvSpPr txBox="1">
            <a:spLocks/>
          </p:cNvSpPr>
          <p:nvPr/>
        </p:nvSpPr>
        <p:spPr>
          <a:xfrm>
            <a:off x="234165" y="258756"/>
            <a:ext cx="11908971" cy="1321231"/>
          </a:xfrm>
          <a:prstGeom prst="rect">
            <a:avLst/>
          </a:prstGeom>
          <a:effectLst/>
        </p:spPr>
        <p:txBody>
          <a:bodyPr lIns="91440" tIns="45720" rIns="91440" bIns="45720" anchor="t"/>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fr-FR" sz="3800" b="1" i="0" u="none" strike="noStrike" kern="1200" cap="none" spc="0" normalizeH="0" baseline="0" noProof="0" dirty="0">
                <a:ln>
                  <a:solidFill>
                    <a:prstClr val="black">
                      <a:lumMod val="75000"/>
                      <a:lumOff val="25000"/>
                      <a:alpha val="10000"/>
                    </a:prstClr>
                  </a:solidFill>
                </a:ln>
                <a:solidFill>
                  <a:prstClr val="black"/>
                </a:solidFill>
                <a:effectLst/>
                <a:uLnTx/>
                <a:uFillTx/>
                <a:latin typeface="Helvetica"/>
                <a:ea typeface="Calibri"/>
                <a:cs typeface="Helvetica"/>
              </a:rPr>
              <a:t>Renforcer la collaboration avec les responsables des politiques et les décideurs des systèmes de santé pour accroitre l’impact</a:t>
            </a:r>
            <a:endParaRPr kumimoji="0" lang="en-CA" sz="3800" b="1" i="0" u="none" strike="noStrike" kern="1200" cap="none" spc="0" normalizeH="0" baseline="0" noProof="0" dirty="0">
              <a:ln>
                <a:solidFill>
                  <a:prstClr val="black">
                    <a:lumMod val="75000"/>
                    <a:lumOff val="25000"/>
                    <a:alpha val="10000"/>
                  </a:prstClr>
                </a:solidFill>
              </a:ln>
              <a:solidFill>
                <a:prstClr val="black"/>
              </a:solidFill>
              <a:effectLst/>
              <a:uLnTx/>
              <a:uFillTx/>
              <a:latin typeface="Helvetica"/>
              <a:ea typeface="Calibri"/>
              <a:cs typeface="Helvetica"/>
            </a:endParaRPr>
          </a:p>
        </p:txBody>
      </p:sp>
      <p:sp>
        <p:nvSpPr>
          <p:cNvPr id="5" name="Content Placeholder 4">
            <a:extLst>
              <a:ext uri="{FF2B5EF4-FFF2-40B4-BE49-F238E27FC236}">
                <a16:creationId xmlns:a16="http://schemas.microsoft.com/office/drawing/2014/main" id="{0C4815CF-620A-39F6-9E20-FE09D8DA27B9}"/>
              </a:ext>
            </a:extLst>
          </p:cNvPr>
          <p:cNvSpPr>
            <a:spLocks noGrp="1"/>
          </p:cNvSpPr>
          <p:nvPr>
            <p:ph idx="1"/>
          </p:nvPr>
        </p:nvSpPr>
        <p:spPr>
          <a:xfrm>
            <a:off x="488004" y="2999088"/>
            <a:ext cx="11215991" cy="4298091"/>
          </a:xfrm>
          <a:effectLst/>
        </p:spPr>
        <p:txBody>
          <a:bodyPr anchor="t">
            <a:normAutofit/>
          </a:bodyPr>
          <a:lstStyle/>
          <a:p>
            <a:pPr>
              <a:buClr>
                <a:srgbClr val="36363A"/>
              </a:buClr>
              <a:buSzPct val="80000"/>
            </a:pPr>
            <a:r>
              <a:rPr lang="fr-FR" sz="2400" dirty="0">
                <a:ln>
                  <a:noFill/>
                </a:ln>
                <a:effectLst/>
                <a:latin typeface="Helvetica"/>
                <a:cs typeface="Helvetica"/>
              </a:rPr>
              <a:t>Au cours des quatre dernières décennies, les chercheurs ont écrit sur les lacunes entre la recherche en santé, les politiques et la pratique. ​</a:t>
            </a:r>
            <a:endParaRPr lang="en-US">
              <a:ea typeface="Calibri" panose="020F0502020204030204"/>
              <a:cs typeface="Calibri" panose="020F0502020204030204"/>
            </a:endParaRPr>
          </a:p>
          <a:p>
            <a:pPr>
              <a:buClr>
                <a:srgbClr val="36363A"/>
              </a:buClr>
              <a:buSzPct val="80000"/>
            </a:pPr>
            <a:r>
              <a:rPr lang="fr-FR" sz="2400" dirty="0">
                <a:ln>
                  <a:noFill/>
                </a:ln>
                <a:effectLst/>
                <a:latin typeface="Helvetica"/>
                <a:cs typeface="Helvetica"/>
              </a:rPr>
              <a:t>L’intégration et la communication des résultats de la recherche dans les politiques de santé et la prestation de services de santé ont été un défi constant. ​</a:t>
            </a:r>
          </a:p>
          <a:p>
            <a:pPr>
              <a:buClr>
                <a:srgbClr val="36363A"/>
              </a:buClr>
              <a:buSzPct val="80000"/>
            </a:pPr>
            <a:r>
              <a:rPr lang="fr-FR" sz="2400" dirty="0">
                <a:ln>
                  <a:noFill/>
                </a:ln>
                <a:effectLst/>
                <a:latin typeface="Helvetica"/>
                <a:cs typeface="Helvetica"/>
              </a:rPr>
              <a:t>La SRAP a tenté de relever ce défi en créant des partenariats basés sur l’apprentissage et la collaboration entre les chercheurs et les décideurs.</a:t>
            </a:r>
            <a:endParaRPr lang="en-US" sz="2400">
              <a:ln>
                <a:noFill/>
              </a:ln>
              <a:effectLst/>
              <a:latin typeface="Helvetica" panose="020B0604020202020204" pitchFamily="34" charset="0"/>
              <a:cs typeface="Helvetica" panose="020B0604020202020204" pitchFamily="34" charset="0"/>
            </a:endParaRPr>
          </a:p>
        </p:txBody>
      </p:sp>
      <p:sp>
        <p:nvSpPr>
          <p:cNvPr id="4" name="TextBox 3">
            <a:extLst>
              <a:ext uri="{FF2B5EF4-FFF2-40B4-BE49-F238E27FC236}">
                <a16:creationId xmlns:a16="http://schemas.microsoft.com/office/drawing/2014/main" id="{25AB04CD-53DA-6532-9170-47BC85588692}"/>
              </a:ext>
            </a:extLst>
          </p:cNvPr>
          <p:cNvSpPr txBox="1"/>
          <p:nvPr/>
        </p:nvSpPr>
        <p:spPr>
          <a:xfrm>
            <a:off x="643740" y="2262316"/>
            <a:ext cx="6096000"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solidFill>
                    <a:prstClr val="black">
                      <a:lumMod val="75000"/>
                      <a:lumOff val="25000"/>
                      <a:alpha val="10000"/>
                    </a:prstClr>
                  </a:solidFill>
                </a:ln>
                <a:solidFill>
                  <a:prstClr val="black"/>
                </a:solidFill>
                <a:effectLst/>
                <a:uLnTx/>
                <a:uFillTx/>
                <a:latin typeface="Helvetica"/>
                <a:ea typeface="Calibri"/>
                <a:cs typeface="Helvetica"/>
              </a:rPr>
              <a:t>Contexte</a:t>
            </a:r>
            <a:r>
              <a:rPr kumimoji="0" lang="en-US" sz="3200" b="1" i="0" u="none" strike="noStrike" kern="1200" cap="none" spc="0" normalizeH="0" baseline="0" noProof="0" dirty="0">
                <a:ln>
                  <a:solidFill>
                    <a:prstClr val="black">
                      <a:lumMod val="75000"/>
                      <a:lumOff val="25000"/>
                      <a:alpha val="10000"/>
                    </a:prstClr>
                  </a:solidFill>
                </a:ln>
                <a:solidFill>
                  <a:prstClr val="black"/>
                </a:solidFill>
                <a:effectLst/>
                <a:uLnTx/>
                <a:uFillTx/>
                <a:latin typeface="Helvetica"/>
                <a:ea typeface="Calibri"/>
                <a:cs typeface="Helvetica"/>
              </a:rPr>
              <a:t>:</a:t>
            </a:r>
            <a:endParaRPr kumimoji="0" lang="en-US" sz="3200" b="0" i="0" u="none" strike="noStrike" kern="1200" cap="none" spc="0" normalizeH="0" baseline="0" noProof="0" dirty="0">
              <a:ln>
                <a:noFill/>
              </a:ln>
              <a:solidFill>
                <a:prstClr val="white"/>
              </a:solidFill>
              <a:effectLst/>
              <a:uLnTx/>
              <a:uFillTx/>
              <a:latin typeface="Calisto MT" panose="02040603050505030304"/>
              <a:ea typeface="+mn-ea"/>
              <a:cs typeface="+mn-cs"/>
            </a:endParaRPr>
          </a:p>
        </p:txBody>
      </p:sp>
    </p:spTree>
    <p:extLst>
      <p:ext uri="{BB962C8B-B14F-4D97-AF65-F5344CB8AC3E}">
        <p14:creationId xmlns:p14="http://schemas.microsoft.com/office/powerpoint/2010/main" val="1187566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3C96E-965E-71EC-D660-9B3FC802BC6D}"/>
              </a:ext>
            </a:extLst>
          </p:cNvPr>
          <p:cNvSpPr txBox="1">
            <a:spLocks/>
          </p:cNvSpPr>
          <p:nvPr/>
        </p:nvSpPr>
        <p:spPr>
          <a:xfrm>
            <a:off x="141514" y="255281"/>
            <a:ext cx="11908971" cy="851511"/>
          </a:xfrm>
          <a:prstGeom prst="rect">
            <a:avLst/>
          </a:prstGeom>
          <a:effectLst/>
        </p:spPr>
        <p:txBody>
          <a:bodyPr lIns="91440" tIns="45720" rIns="91440" bIns="45720" anchor="t"/>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fr-FR" sz="4000" b="1" i="0" u="none" strike="noStrike" kern="1200" cap="none" spc="0" normalizeH="0" baseline="0" noProof="0" dirty="0">
                <a:ln>
                  <a:solidFill>
                    <a:prstClr val="black">
                      <a:lumMod val="75000"/>
                      <a:lumOff val="25000"/>
                      <a:alpha val="10000"/>
                    </a:prstClr>
                  </a:solidFill>
                </a:ln>
                <a:solidFill>
                  <a:prstClr val="black"/>
                </a:solidFill>
                <a:effectLst/>
                <a:uLnTx/>
                <a:uFillTx/>
                <a:latin typeface="Helvetica"/>
                <a:ea typeface="Calibri"/>
                <a:cs typeface="Helvetica"/>
              </a:rPr>
              <a:t>Collaborations et l’utilisation et l’impact de la recherche: </a:t>
            </a:r>
            <a:r>
              <a:rPr lang="fr-FR" b="1" dirty="0">
                <a:ln>
                  <a:solidFill>
                    <a:prstClr val="black">
                      <a:lumMod val="75000"/>
                      <a:lumOff val="25000"/>
                      <a:alpha val="10000"/>
                    </a:prstClr>
                  </a:solidFill>
                </a:ln>
                <a:solidFill>
                  <a:prstClr val="black"/>
                </a:solidFill>
                <a:effectLst/>
                <a:latin typeface="Helvetica"/>
                <a:ea typeface="Calibri"/>
                <a:cs typeface="Helvetica"/>
              </a:rPr>
              <a:t>succès de la SRAP</a:t>
            </a:r>
            <a:endParaRPr kumimoji="0" lang="en-CA" sz="3800" b="1" i="0" u="none" strike="noStrike" kern="1200" cap="none" spc="0" normalizeH="0" baseline="0" noProof="0" dirty="0">
              <a:ln>
                <a:solidFill>
                  <a:prstClr val="black">
                    <a:lumMod val="75000"/>
                    <a:lumOff val="25000"/>
                    <a:alpha val="10000"/>
                  </a:prstClr>
                </a:solidFill>
              </a:ln>
              <a:solidFill>
                <a:prstClr val="black"/>
              </a:solidFill>
              <a:effectLst/>
              <a:uLnTx/>
              <a:uFillTx/>
              <a:latin typeface="Helvetica" panose="020B0604020202020204" pitchFamily="34" charset="0"/>
              <a:ea typeface="Calibri"/>
              <a:cs typeface="Helvetica" panose="020B0604020202020204" pitchFamily="34" charset="0"/>
            </a:endParaRPr>
          </a:p>
        </p:txBody>
      </p:sp>
      <p:sp>
        <p:nvSpPr>
          <p:cNvPr id="3" name="Content Placeholder 2">
            <a:extLst>
              <a:ext uri="{FF2B5EF4-FFF2-40B4-BE49-F238E27FC236}">
                <a16:creationId xmlns:a16="http://schemas.microsoft.com/office/drawing/2014/main" id="{9FC40CAF-2041-750E-F5B0-D2AE58C7712B}"/>
              </a:ext>
            </a:extLst>
          </p:cNvPr>
          <p:cNvSpPr txBox="1">
            <a:spLocks/>
          </p:cNvSpPr>
          <p:nvPr/>
        </p:nvSpPr>
        <p:spPr>
          <a:xfrm>
            <a:off x="838200" y="1825625"/>
            <a:ext cx="10515600" cy="4351338"/>
          </a:xfrm>
          <a:prstGeom prst="rect">
            <a:avLst/>
          </a:prstGeom>
        </p:spPr>
        <p:txBody>
          <a:bodyPr vert="horz" lIns="91440" tIns="45720" rIns="91440" bIns="45720" rtlCol="0" anchor="t">
            <a:no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DADADA"/>
              </a:buClr>
              <a:buSzPct val="70000"/>
              <a:buFont typeface="Wingdings 2" charset="2"/>
              <a:buNone/>
              <a:tabLst/>
              <a:defRPr/>
            </a:pPr>
            <a:endParaRPr kumimoji="0" lang="en-US" sz="3000" b="0" i="0" u="none" strike="noStrike" kern="1200" cap="none" spc="0" normalizeH="0" baseline="0" noProof="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bri" panose="020F0502020204030204" pitchFamily="34" charset="0"/>
              <a:ea typeface="+mn-ea"/>
              <a:cs typeface="Calibri" panose="020F0502020204030204" pitchFamily="34" charset="0"/>
            </a:endParaRPr>
          </a:p>
        </p:txBody>
      </p:sp>
      <p:sp>
        <p:nvSpPr>
          <p:cNvPr id="6" name="Content Placeholder 5">
            <a:extLst>
              <a:ext uri="{FF2B5EF4-FFF2-40B4-BE49-F238E27FC236}">
                <a16:creationId xmlns:a16="http://schemas.microsoft.com/office/drawing/2014/main" id="{6A87F49E-E9BB-D012-8C90-9C618F8EBDC0}"/>
              </a:ext>
            </a:extLst>
          </p:cNvPr>
          <p:cNvSpPr>
            <a:spLocks noGrp="1"/>
          </p:cNvSpPr>
          <p:nvPr>
            <p:ph idx="1"/>
          </p:nvPr>
        </p:nvSpPr>
        <p:spPr>
          <a:xfrm>
            <a:off x="301556" y="1386545"/>
            <a:ext cx="11890443" cy="5342578"/>
          </a:xfrm>
          <a:effectLst/>
        </p:spPr>
        <p:txBody>
          <a:bodyPr anchor="ctr">
            <a:noAutofit/>
          </a:bodyPr>
          <a:lstStyle/>
          <a:p>
            <a:pPr algn="l" rtl="0" fontAlgn="base"/>
            <a:r>
              <a:rPr lang="fr-CA" sz="2800" b="0" i="0" u="none" strike="noStrike" dirty="0">
                <a:solidFill>
                  <a:srgbClr val="36363A"/>
                </a:solidFill>
                <a:effectLst/>
                <a:latin typeface="Helvetica" panose="020B0604020202020204" pitchFamily="34" charset="0"/>
              </a:rPr>
              <a:t>L’évaluation de la SRAP suggère que le programme a progressé dans le renforcement des collaborations avec les décideurs politiques et les services de santé pour accroitre l’impact de la recherche. </a:t>
            </a:r>
            <a:r>
              <a:rPr lang="en-US" sz="2800" b="0" i="0" dirty="0">
                <a:solidFill>
                  <a:srgbClr val="000000"/>
                </a:solidFill>
                <a:effectLst/>
                <a:latin typeface="Helvetica" panose="020B0604020202020204" pitchFamily="34" charset="0"/>
              </a:rPr>
              <a:t>​</a:t>
            </a:r>
            <a:endParaRPr lang="en-US" sz="2400" b="0" i="0" dirty="0">
              <a:solidFill>
                <a:srgbClr val="FFFFFF"/>
              </a:solidFill>
              <a:effectLst/>
              <a:latin typeface="Arial" panose="020B0604020202020204" pitchFamily="34" charset="0"/>
              <a:cs typeface="Arial" panose="020B0604020202020204" pitchFamily="34" charset="0"/>
            </a:endParaRPr>
          </a:p>
          <a:p>
            <a:pPr lvl="1" fontAlgn="base"/>
            <a:r>
              <a:rPr lang="fr-CA" sz="2400" b="0" i="0" u="none" strike="noStrike" dirty="0">
                <a:solidFill>
                  <a:srgbClr val="36363A"/>
                </a:solidFill>
                <a:effectLst/>
                <a:latin typeface="Helvetica" panose="020B0604020202020204" pitchFamily="34" charset="0"/>
              </a:rPr>
              <a:t>Plusieurs entités financées par la SRAP mentionnent informer les politiques et participer aux tables de prise de décisions.</a:t>
            </a:r>
            <a:r>
              <a:rPr lang="en-US" sz="2400" b="0" i="0" dirty="0">
                <a:solidFill>
                  <a:srgbClr val="000000"/>
                </a:solidFill>
                <a:effectLst/>
                <a:latin typeface="Helvetica" panose="020B0604020202020204" pitchFamily="34" charset="0"/>
              </a:rPr>
              <a:t>​</a:t>
            </a:r>
            <a:endParaRPr lang="en-US" sz="2000" b="0" i="0" dirty="0">
              <a:solidFill>
                <a:srgbClr val="FFFFFF"/>
              </a:solidFill>
              <a:effectLst/>
              <a:latin typeface="Arial" panose="020B0604020202020204" pitchFamily="34" charset="0"/>
              <a:cs typeface="Arial" panose="020B0604020202020204" pitchFamily="34" charset="0"/>
            </a:endParaRPr>
          </a:p>
          <a:p>
            <a:pPr lvl="1" fontAlgn="base"/>
            <a:r>
              <a:rPr lang="fr-CA" sz="2400" b="0" i="0" u="none" strike="noStrike" dirty="0">
                <a:solidFill>
                  <a:srgbClr val="36363A"/>
                </a:solidFill>
                <a:effectLst/>
                <a:latin typeface="Helvetica" panose="020B0604020202020204" pitchFamily="34" charset="0"/>
              </a:rPr>
              <a:t>Plusieurs projets financés par la SRAP ont eu un impact sur la réforme des soins primaires, l’évitement des couts, la redéfinition des services, et ont généré des produits de connaissance pertinents et opportuns, qui ont influencé les pratiques, les politique et les directives de sante publique. </a:t>
            </a:r>
            <a:r>
              <a:rPr lang="fr-CA" sz="2400" b="0" i="0" dirty="0">
                <a:solidFill>
                  <a:srgbClr val="000000"/>
                </a:solidFill>
                <a:effectLst/>
                <a:latin typeface="Helvetica" panose="020B0604020202020204" pitchFamily="34" charset="0"/>
              </a:rPr>
              <a:t>​</a:t>
            </a:r>
            <a:endParaRPr lang="fr-CA" sz="2000" b="0" i="0" dirty="0">
              <a:solidFill>
                <a:srgbClr val="FFFFFF"/>
              </a:solidFill>
              <a:effectLst/>
              <a:latin typeface="Arial" panose="020B0604020202020204" pitchFamily="34" charset="0"/>
              <a:cs typeface="Arial" panose="020B0604020202020204" pitchFamily="34" charset="0"/>
            </a:endParaRPr>
          </a:p>
          <a:p>
            <a:pPr lvl="1" fontAlgn="base"/>
            <a:r>
              <a:rPr lang="fr-CA" sz="2400" b="0" i="0" u="none" strike="noStrike" dirty="0">
                <a:solidFill>
                  <a:srgbClr val="36363A"/>
                </a:solidFill>
                <a:effectLst/>
                <a:latin typeface="Helvetica" panose="020B0604020202020204" pitchFamily="34" charset="0"/>
              </a:rPr>
              <a:t>Les recherches finances par la SRAP ont été citées dans les documents politiques environs 2,7 fois la moyenne mondiale.</a:t>
            </a:r>
            <a:endParaRPr lang="en-US" sz="2000" b="0" i="0" dirty="0">
              <a:solidFill>
                <a:srgbClr val="FFFFFF"/>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4124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3C96E-965E-71EC-D660-9B3FC802BC6D}"/>
              </a:ext>
            </a:extLst>
          </p:cNvPr>
          <p:cNvSpPr txBox="1">
            <a:spLocks/>
          </p:cNvSpPr>
          <p:nvPr/>
        </p:nvSpPr>
        <p:spPr>
          <a:xfrm>
            <a:off x="141514" y="337817"/>
            <a:ext cx="11908971" cy="738389"/>
          </a:xfrm>
          <a:prstGeom prst="rect">
            <a:avLst/>
          </a:prstGeom>
          <a:effectLst/>
        </p:spPr>
        <p:txBody>
          <a:bodyPr lIns="91440" tIns="45720" rIns="91440" bIns="45720" anchor="t"/>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fr-CA" sz="3200" b="1" i="0" u="none" strike="noStrike" dirty="0">
                <a:solidFill>
                  <a:srgbClr val="36363A"/>
                </a:solidFill>
                <a:effectLst/>
                <a:latin typeface="Helvetica"/>
              </a:rPr>
              <a:t>Collaborations et l’utilisation et l’impact de la recherche: </a:t>
            </a:r>
            <a:r>
              <a:rPr lang="fr-CA" sz="3200" b="1" dirty="0">
                <a:solidFill>
                  <a:srgbClr val="36363A"/>
                </a:solidFill>
                <a:effectLst/>
                <a:latin typeface="Helvetica"/>
              </a:rPr>
              <a:t>défis de la SRAP</a:t>
            </a:r>
            <a:endParaRPr kumimoji="0" lang="en-US" sz="6000" b="1" i="0" u="none" strike="noStrike" kern="1200" cap="none" spc="0" normalizeH="0" baseline="0" noProof="0" dirty="0">
              <a:ln>
                <a:solidFill>
                  <a:prstClr val="black">
                    <a:lumMod val="75000"/>
                    <a:lumOff val="25000"/>
                    <a:alpha val="10000"/>
                  </a:prstClr>
                </a:solidFill>
              </a:ln>
              <a:solidFill>
                <a:prstClr val="black"/>
              </a:solidFill>
              <a:effectLst/>
              <a:uLnTx/>
              <a:uFillTx/>
              <a:latin typeface="Helvetica" panose="020B0604020202020204" pitchFamily="34" charset="0"/>
              <a:ea typeface="Calibri"/>
              <a:cs typeface="Helvetica" panose="020B0604020202020204" pitchFamily="34" charset="0"/>
            </a:endParaRPr>
          </a:p>
        </p:txBody>
      </p:sp>
      <p:sp>
        <p:nvSpPr>
          <p:cNvPr id="3" name="Content Placeholder 2">
            <a:extLst>
              <a:ext uri="{FF2B5EF4-FFF2-40B4-BE49-F238E27FC236}">
                <a16:creationId xmlns:a16="http://schemas.microsoft.com/office/drawing/2014/main" id="{9FC40CAF-2041-750E-F5B0-D2AE58C7712B}"/>
              </a:ext>
            </a:extLst>
          </p:cNvPr>
          <p:cNvSpPr txBox="1">
            <a:spLocks/>
          </p:cNvSpPr>
          <p:nvPr/>
        </p:nvSpPr>
        <p:spPr>
          <a:xfrm>
            <a:off x="838200" y="1825625"/>
            <a:ext cx="10515600" cy="4351338"/>
          </a:xfrm>
          <a:prstGeom prst="rect">
            <a:avLst/>
          </a:prstGeom>
        </p:spPr>
        <p:txBody>
          <a:bodyPr vert="horz" lIns="91440" tIns="45720" rIns="91440" bIns="45720" rtlCol="0" anchor="t">
            <a:no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DADADA"/>
              </a:buClr>
              <a:buSzPct val="70000"/>
              <a:buFont typeface="Wingdings 2" charset="2"/>
              <a:buNone/>
              <a:tabLst/>
              <a:defRPr/>
            </a:pPr>
            <a:endParaRPr kumimoji="0" lang="en-US" sz="3000" b="0" i="0" u="none" strike="noStrike" kern="1200" cap="none" spc="0" normalizeH="0" baseline="0" noProof="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bri" panose="020F0502020204030204" pitchFamily="34" charset="0"/>
              <a:ea typeface="+mn-ea"/>
              <a:cs typeface="Calibri" panose="020F0502020204030204" pitchFamily="34" charset="0"/>
            </a:endParaRPr>
          </a:p>
        </p:txBody>
      </p:sp>
      <p:sp>
        <p:nvSpPr>
          <p:cNvPr id="6" name="Content Placeholder 5">
            <a:extLst>
              <a:ext uri="{FF2B5EF4-FFF2-40B4-BE49-F238E27FC236}">
                <a16:creationId xmlns:a16="http://schemas.microsoft.com/office/drawing/2014/main" id="{6A87F49E-E9BB-D012-8C90-9C618F8EBDC0}"/>
              </a:ext>
            </a:extLst>
          </p:cNvPr>
          <p:cNvSpPr>
            <a:spLocks noGrp="1"/>
          </p:cNvSpPr>
          <p:nvPr>
            <p:ph idx="1"/>
          </p:nvPr>
        </p:nvSpPr>
        <p:spPr>
          <a:xfrm>
            <a:off x="504534" y="1482405"/>
            <a:ext cx="10972800" cy="5037778"/>
          </a:xfrm>
          <a:effectLst/>
        </p:spPr>
        <p:txBody>
          <a:bodyPr anchor="ctr">
            <a:noAutofit/>
          </a:bodyPr>
          <a:lstStyle/>
          <a:p>
            <a:pPr algn="l" rtl="0" fontAlgn="base">
              <a:buFont typeface="Arial" panose="020B0604020202020204" pitchFamily="34" charset="0"/>
              <a:buChar char="•"/>
            </a:pPr>
            <a:r>
              <a:rPr lang="fr-CA" sz="2800" b="0" i="0" u="none" strike="noStrike" dirty="0">
                <a:solidFill>
                  <a:srgbClr val="36363A"/>
                </a:solidFill>
                <a:effectLst/>
                <a:latin typeface="Helvetica" panose="020B0604020202020204" pitchFamily="34" charset="0"/>
              </a:rPr>
              <a:t>Certaines collaborations au sein de l’ écosystème de la SRAP ont été moins cohérentes ou moins réussies. </a:t>
            </a:r>
            <a:r>
              <a:rPr lang="fr-CA" sz="2800" b="0" i="0" dirty="0">
                <a:solidFill>
                  <a:srgbClr val="000000"/>
                </a:solidFill>
                <a:effectLst/>
                <a:latin typeface="Helvetica" panose="020B0604020202020204" pitchFamily="34" charset="0"/>
              </a:rPr>
              <a:t>​</a:t>
            </a:r>
            <a:endParaRPr lang="fr-CA" b="0" i="0" dirty="0">
              <a:solidFill>
                <a:srgbClr val="FFFFFF"/>
              </a:solidFill>
              <a:effectLst/>
              <a:latin typeface="Arial" panose="020B0604020202020204" pitchFamily="34" charset="0"/>
            </a:endParaRPr>
          </a:p>
          <a:p>
            <a:pPr lvl="1" fontAlgn="base">
              <a:buFont typeface="Arial" panose="020B0604020202020204" pitchFamily="34" charset="0"/>
              <a:buChar char="•"/>
            </a:pPr>
            <a:r>
              <a:rPr lang="fr-CA" sz="2400" b="0" i="0" u="none" strike="noStrike" dirty="0">
                <a:solidFill>
                  <a:srgbClr val="36363A"/>
                </a:solidFill>
                <a:effectLst/>
                <a:latin typeface="Helvetica" panose="020B0604020202020204" pitchFamily="34" charset="0"/>
              </a:rPr>
              <a:t>Au cours des dernières années, le programme a fonctionné à un niveau plus bas de sensibilisation au sein de la haute direction de certains provinces et territoires. </a:t>
            </a:r>
            <a:r>
              <a:rPr lang="en-US" sz="2400" b="0" i="0" dirty="0">
                <a:solidFill>
                  <a:srgbClr val="000000"/>
                </a:solidFill>
                <a:effectLst/>
                <a:latin typeface="Helvetica" panose="020B0604020202020204" pitchFamily="34" charset="0"/>
              </a:rPr>
              <a:t>​</a:t>
            </a:r>
            <a:endParaRPr lang="en-US" sz="2000" b="0" i="0" dirty="0">
              <a:solidFill>
                <a:srgbClr val="FFFFFF"/>
              </a:solidFill>
              <a:effectLst/>
              <a:latin typeface="Arial" panose="020B0604020202020204" pitchFamily="34" charset="0"/>
            </a:endParaRPr>
          </a:p>
          <a:p>
            <a:pPr lvl="1" fontAlgn="base">
              <a:buFont typeface="Arial" panose="020B0604020202020204" pitchFamily="34" charset="0"/>
              <a:buChar char="•"/>
            </a:pPr>
            <a:r>
              <a:rPr lang="fr-CA" sz="2400" b="0" i="0" u="none" strike="noStrike" dirty="0">
                <a:solidFill>
                  <a:srgbClr val="36363A"/>
                </a:solidFill>
                <a:effectLst/>
                <a:latin typeface="Helvetica" panose="020B0604020202020204" pitchFamily="34" charset="0"/>
              </a:rPr>
              <a:t>Il existe peu de preuves démontrant que les collaborations entre la SRAP et les</a:t>
            </a:r>
            <a:r>
              <a:rPr lang="fr-FR" sz="2400" b="0" i="0" u="none" strike="noStrike" dirty="0">
                <a:solidFill>
                  <a:srgbClr val="36363A"/>
                </a:solidFill>
                <a:effectLst/>
                <a:latin typeface="Helvetica" panose="020B0604020202020204" pitchFamily="34" charset="0"/>
              </a:rPr>
              <a:t> responsables des politiques et des systèmes de santé ont contribué à l’amélioration de l’expérience des soins de santé des patients, des résultats de sante ou des résultats du système de santé.</a:t>
            </a:r>
            <a:r>
              <a:rPr lang="fr-CA" sz="2400" b="0" i="0" u="none" strike="noStrike" dirty="0">
                <a:solidFill>
                  <a:srgbClr val="36363A"/>
                </a:solidFill>
                <a:effectLst/>
                <a:latin typeface="Helvetica" panose="020B0604020202020204" pitchFamily="34" charset="0"/>
              </a:rPr>
              <a:t> </a:t>
            </a:r>
            <a:r>
              <a:rPr lang="fr-CA" sz="2400" b="0" i="0" dirty="0">
                <a:solidFill>
                  <a:srgbClr val="000000"/>
                </a:solidFill>
                <a:effectLst/>
                <a:latin typeface="Helvetica" panose="020B0604020202020204" pitchFamily="34" charset="0"/>
              </a:rPr>
              <a:t>​</a:t>
            </a:r>
            <a:endParaRPr lang="fr-CA" sz="2000" b="0" i="0" dirty="0">
              <a:solidFill>
                <a:srgbClr val="FFFFFF"/>
              </a:solidFill>
              <a:effectLst/>
              <a:latin typeface="Arial" panose="020B0604020202020204" pitchFamily="34" charset="0"/>
            </a:endParaRPr>
          </a:p>
          <a:p>
            <a:pPr lvl="2" fontAlgn="base">
              <a:buFont typeface="Arial" panose="020B0604020202020204" pitchFamily="34" charset="0"/>
              <a:buChar char="•"/>
            </a:pPr>
            <a:r>
              <a:rPr lang="fr-CA" sz="2000" b="0" i="0" u="none" strike="noStrike" dirty="0">
                <a:solidFill>
                  <a:srgbClr val="36363A"/>
                </a:solidFill>
                <a:effectLst/>
                <a:latin typeface="Helvetica" panose="020B0604020202020204" pitchFamily="34" charset="0"/>
              </a:rPr>
              <a:t>Cela pourrait être dû au fait qu’il était trop tôt pour avoir des améliorations visibles grâce à la recherche financée par la SRAP, car cela peut prendre jusqu’à 20 ans pour que des changements se produisent dans le système de santé.</a:t>
            </a:r>
            <a:endParaRPr lang="en-US" sz="2000" b="0" i="0" dirty="0">
              <a:solidFill>
                <a:srgbClr val="FFFFFF"/>
              </a:solidFill>
              <a:effectLst/>
              <a:latin typeface="Arial" panose="020B0604020202020204" pitchFamily="34" charset="0"/>
            </a:endParaRPr>
          </a:p>
        </p:txBody>
      </p:sp>
    </p:spTree>
    <p:extLst>
      <p:ext uri="{BB962C8B-B14F-4D97-AF65-F5344CB8AC3E}">
        <p14:creationId xmlns:p14="http://schemas.microsoft.com/office/powerpoint/2010/main" val="1496027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3C96E-965E-71EC-D660-9B3FC802BC6D}"/>
              </a:ext>
            </a:extLst>
          </p:cNvPr>
          <p:cNvSpPr txBox="1">
            <a:spLocks/>
          </p:cNvSpPr>
          <p:nvPr/>
        </p:nvSpPr>
        <p:spPr>
          <a:xfrm>
            <a:off x="512379" y="332460"/>
            <a:ext cx="12150902" cy="726238"/>
          </a:xfrm>
          <a:prstGeom prst="rect">
            <a:avLst/>
          </a:prstGeom>
          <a:effectLst/>
        </p:spPr>
        <p:txBody>
          <a:bodyPr lIns="91440" tIns="45720" rIns="91440" bIns="45720" anchor="t"/>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b="1" dirty="0">
                <a:ln>
                  <a:noFill/>
                </a:ln>
                <a:solidFill>
                  <a:schemeClr val="tx1"/>
                </a:solidFill>
                <a:effectLst/>
                <a:latin typeface="Helvetica"/>
                <a:ea typeface="Calibri"/>
                <a:cs typeface="Helvetica"/>
              </a:rPr>
              <a:t>Question de discussion - Table ronde 1</a:t>
            </a:r>
            <a:endParaRPr lang="en-US" dirty="0">
              <a:solidFill>
                <a:schemeClr val="tx1"/>
              </a:solidFill>
            </a:endParaRPr>
          </a:p>
        </p:txBody>
      </p:sp>
      <p:sp>
        <p:nvSpPr>
          <p:cNvPr id="3" name="TextBox 2">
            <a:extLst>
              <a:ext uri="{FF2B5EF4-FFF2-40B4-BE49-F238E27FC236}">
                <a16:creationId xmlns:a16="http://schemas.microsoft.com/office/drawing/2014/main" id="{4A02F062-B194-2E8D-05F9-D7F98565AF3F}"/>
              </a:ext>
            </a:extLst>
          </p:cNvPr>
          <p:cNvSpPr txBox="1"/>
          <p:nvPr/>
        </p:nvSpPr>
        <p:spPr>
          <a:xfrm>
            <a:off x="698971" y="2327491"/>
            <a:ext cx="11184676" cy="1944122"/>
          </a:xfrm>
          <a:prstGeom prst="rect">
            <a:avLst/>
          </a:prstGeom>
          <a:noFill/>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Aft>
                <a:spcPts val="1000"/>
              </a:spcAft>
            </a:pPr>
            <a:r>
              <a:rPr lang="en-US" sz="2800" dirty="0">
                <a:latin typeface="Helvetica"/>
                <a:cs typeface="Helvetica"/>
              </a:rPr>
              <a:t>Quels </a:t>
            </a:r>
            <a:r>
              <a:rPr lang="en-US" sz="2800" dirty="0" err="1">
                <a:latin typeface="Helvetica"/>
                <a:cs typeface="Helvetica"/>
              </a:rPr>
              <a:t>sont</a:t>
            </a:r>
            <a:r>
              <a:rPr lang="en-US" sz="2800" dirty="0">
                <a:latin typeface="Helvetica"/>
                <a:cs typeface="Helvetica"/>
              </a:rPr>
              <a:t> les </a:t>
            </a:r>
            <a:r>
              <a:rPr lang="en-US" sz="2800" dirty="0" err="1">
                <a:latin typeface="Helvetica"/>
                <a:cs typeface="Helvetica"/>
              </a:rPr>
              <a:t>éléments</a:t>
            </a:r>
            <a:r>
              <a:rPr lang="en-US" sz="2800" dirty="0">
                <a:latin typeface="Helvetica"/>
                <a:cs typeface="Helvetica"/>
              </a:rPr>
              <a:t> </a:t>
            </a:r>
            <a:r>
              <a:rPr lang="en-US" sz="2800" dirty="0" err="1">
                <a:latin typeface="Helvetica"/>
                <a:cs typeface="Helvetica"/>
              </a:rPr>
              <a:t>clés</a:t>
            </a:r>
            <a:r>
              <a:rPr lang="en-US" sz="2800" dirty="0">
                <a:latin typeface="Helvetica"/>
                <a:cs typeface="Helvetica"/>
              </a:rPr>
              <a:t> </a:t>
            </a:r>
            <a:r>
              <a:rPr lang="en-US" sz="2800" dirty="0" err="1">
                <a:latin typeface="Helvetica"/>
                <a:cs typeface="Helvetica"/>
              </a:rPr>
              <a:t>d'une</a:t>
            </a:r>
            <a:r>
              <a:rPr lang="en-US" sz="2800" dirty="0">
                <a:latin typeface="Helvetica"/>
                <a:cs typeface="Helvetica"/>
              </a:rPr>
              <a:t> </a:t>
            </a:r>
            <a:r>
              <a:rPr lang="en-US" sz="2800" b="0" i="0" u="none" strike="noStrike" dirty="0">
                <a:effectLst/>
                <a:latin typeface="Helvetica"/>
                <a:cs typeface="Helvetica"/>
              </a:rPr>
              <a:t>collaboration</a:t>
            </a:r>
            <a:r>
              <a:rPr lang="en-US" sz="2800" dirty="0">
                <a:latin typeface="Helvetica"/>
                <a:cs typeface="Helvetica"/>
              </a:rPr>
              <a:t> </a:t>
            </a:r>
            <a:r>
              <a:rPr lang="en-US" sz="2800" dirty="0" err="1">
                <a:latin typeface="Helvetica"/>
                <a:cs typeface="Helvetica"/>
              </a:rPr>
              <a:t>réussie</a:t>
            </a:r>
            <a:r>
              <a:rPr lang="en-US" sz="2800" dirty="0">
                <a:latin typeface="Helvetica"/>
                <a:cs typeface="Helvetica"/>
              </a:rPr>
              <a:t> entre les </a:t>
            </a:r>
            <a:r>
              <a:rPr lang="en-US" sz="2800" dirty="0" err="1">
                <a:latin typeface="Helvetica"/>
                <a:cs typeface="Helvetica"/>
              </a:rPr>
              <a:t>chercheurs</a:t>
            </a:r>
            <a:r>
              <a:rPr lang="en-US" sz="2800" dirty="0">
                <a:latin typeface="Helvetica"/>
                <a:cs typeface="Helvetica"/>
              </a:rPr>
              <a:t> et les </a:t>
            </a:r>
            <a:r>
              <a:rPr lang="en-US" sz="2800" dirty="0" err="1">
                <a:latin typeface="Helvetica"/>
                <a:cs typeface="Helvetica"/>
              </a:rPr>
              <a:t>décideurs</a:t>
            </a:r>
            <a:r>
              <a:rPr lang="en-US" sz="2800" dirty="0">
                <a:latin typeface="Helvetica"/>
                <a:cs typeface="Helvetica"/>
              </a:rPr>
              <a:t> politiques qui </a:t>
            </a:r>
            <a:r>
              <a:rPr lang="en-US" sz="2800" dirty="0" err="1">
                <a:latin typeface="Helvetica"/>
                <a:cs typeface="Helvetica"/>
              </a:rPr>
              <a:t>devraient</a:t>
            </a:r>
            <a:r>
              <a:rPr lang="en-US" sz="2800" dirty="0">
                <a:latin typeface="Helvetica"/>
                <a:cs typeface="Helvetica"/>
              </a:rPr>
              <a:t> </a:t>
            </a:r>
            <a:r>
              <a:rPr lang="en-US" sz="2800" dirty="0" err="1">
                <a:latin typeface="Helvetica"/>
                <a:cs typeface="Helvetica"/>
              </a:rPr>
              <a:t>être</a:t>
            </a:r>
            <a:r>
              <a:rPr lang="en-US" sz="2800" dirty="0">
                <a:latin typeface="Helvetica"/>
                <a:cs typeface="Helvetica"/>
              </a:rPr>
              <a:t> </a:t>
            </a:r>
            <a:r>
              <a:rPr lang="en-US" sz="2800" dirty="0" err="1">
                <a:latin typeface="Helvetica"/>
                <a:cs typeface="Helvetica"/>
              </a:rPr>
              <a:t>maintenus</a:t>
            </a:r>
            <a:r>
              <a:rPr lang="en-US" sz="2800" dirty="0">
                <a:latin typeface="Helvetica"/>
                <a:cs typeface="Helvetica"/>
              </a:rPr>
              <a:t> </a:t>
            </a:r>
            <a:r>
              <a:rPr lang="en-US" sz="2800" dirty="0" err="1">
                <a:latin typeface="Helvetica"/>
                <a:cs typeface="Helvetica"/>
              </a:rPr>
              <a:t>ou</a:t>
            </a:r>
            <a:r>
              <a:rPr lang="en-US" sz="2800" dirty="0">
                <a:latin typeface="Helvetica"/>
                <a:cs typeface="Helvetica"/>
              </a:rPr>
              <a:t> </a:t>
            </a:r>
            <a:r>
              <a:rPr lang="en-US" sz="2800" dirty="0" err="1">
                <a:latin typeface="Helvetica"/>
                <a:cs typeface="Helvetica"/>
              </a:rPr>
              <a:t>renforcés</a:t>
            </a:r>
            <a:r>
              <a:rPr lang="en-US" sz="2800" dirty="0">
                <a:latin typeface="Helvetica"/>
                <a:cs typeface="Helvetica"/>
              </a:rPr>
              <a:t> </a:t>
            </a:r>
            <a:r>
              <a:rPr lang="en-US" sz="2800" b="0" i="0" u="none" strike="noStrike" dirty="0">
                <a:effectLst/>
                <a:latin typeface="Helvetica"/>
                <a:cs typeface="Helvetica"/>
              </a:rPr>
              <a:t>?</a:t>
            </a:r>
            <a:endParaRPr lang="en-US" dirty="0">
              <a:latin typeface="Helvetica"/>
              <a:cs typeface="Helvetica"/>
            </a:endParaRPr>
          </a:p>
          <a:p>
            <a:pPr marL="457200" indent="-457200">
              <a:spcAft>
                <a:spcPts val="1000"/>
              </a:spcAft>
              <a:buFont typeface="Arial"/>
              <a:buChar char="•"/>
            </a:pPr>
            <a:endParaRPr lang="en-US" sz="2800" dirty="0">
              <a:latin typeface="Helvetica" panose="020B0604020202020204" pitchFamily="34" charset="0"/>
              <a:ea typeface="Calibri"/>
              <a:cs typeface="Helvetica" panose="020B0604020202020204" pitchFamily="34" charset="0"/>
            </a:endParaRPr>
          </a:p>
        </p:txBody>
      </p:sp>
    </p:spTree>
    <p:extLst>
      <p:ext uri="{BB962C8B-B14F-4D97-AF65-F5344CB8AC3E}">
        <p14:creationId xmlns:p14="http://schemas.microsoft.com/office/powerpoint/2010/main" val="3758611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BC53C-F748-918B-F353-7CAEE5425D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ECAF36-FA9C-1548-9577-09729351E18A}"/>
              </a:ext>
            </a:extLst>
          </p:cNvPr>
          <p:cNvSpPr txBox="1">
            <a:spLocks/>
          </p:cNvSpPr>
          <p:nvPr/>
        </p:nvSpPr>
        <p:spPr>
          <a:xfrm>
            <a:off x="316004" y="84809"/>
            <a:ext cx="11046540" cy="1164772"/>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b="1" dirty="0" err="1">
                <a:solidFill>
                  <a:srgbClr val="000000"/>
                </a:solidFill>
                <a:effectLst/>
                <a:latin typeface="Helvetica"/>
                <a:cs typeface="Helvetica"/>
              </a:rPr>
              <a:t>Activité</a:t>
            </a:r>
            <a:r>
              <a:rPr lang="en-US" b="1" dirty="0">
                <a:solidFill>
                  <a:srgbClr val="000000"/>
                </a:solidFill>
                <a:effectLst/>
                <a:latin typeface="Helvetica"/>
                <a:cs typeface="Helvetica"/>
              </a:rPr>
              <a:t> </a:t>
            </a:r>
            <a:r>
              <a:rPr lang="en-US" b="1" dirty="0" err="1">
                <a:solidFill>
                  <a:srgbClr val="000000"/>
                </a:solidFill>
                <a:effectLst/>
                <a:latin typeface="Helvetica"/>
                <a:cs typeface="Helvetica"/>
              </a:rPr>
              <a:t>en</a:t>
            </a:r>
            <a:r>
              <a:rPr lang="en-US" b="1" dirty="0">
                <a:solidFill>
                  <a:srgbClr val="000000"/>
                </a:solidFill>
                <a:effectLst/>
                <a:latin typeface="Helvetica"/>
                <a:cs typeface="Helvetica"/>
              </a:rPr>
              <a:t> petits </a:t>
            </a:r>
            <a:r>
              <a:rPr lang="en-US" b="1" dirty="0" err="1">
                <a:solidFill>
                  <a:srgbClr val="000000"/>
                </a:solidFill>
                <a:effectLst/>
                <a:latin typeface="Helvetica"/>
                <a:cs typeface="Helvetica"/>
              </a:rPr>
              <a:t>groupes</a:t>
            </a:r>
            <a:r>
              <a:rPr lang="en-US" b="1" dirty="0">
                <a:solidFill>
                  <a:srgbClr val="000000"/>
                </a:solidFill>
                <a:effectLst/>
                <a:latin typeface="Helvetica"/>
                <a:cs typeface="Helvetica"/>
              </a:rPr>
              <a:t> - </a:t>
            </a:r>
            <a:r>
              <a:rPr lang="en-US" b="1" i="0" u="none" strike="noStrike" dirty="0">
                <a:solidFill>
                  <a:srgbClr val="000000"/>
                </a:solidFill>
                <a:effectLst/>
                <a:latin typeface="Helvetica"/>
                <a:cs typeface="Helvetica"/>
              </a:rPr>
              <a:t>Discussion</a:t>
            </a:r>
            <a:r>
              <a:rPr lang="en-US" b="1" dirty="0">
                <a:solidFill>
                  <a:srgbClr val="000000"/>
                </a:solidFill>
                <a:effectLst/>
                <a:latin typeface="Helvetica"/>
                <a:cs typeface="Helvetica"/>
              </a:rPr>
              <a:t> </a:t>
            </a:r>
            <a:endParaRPr lang="en-US" b="1" dirty="0">
              <a:ln>
                <a:solidFill>
                  <a:prstClr val="white">
                    <a:lumMod val="75000"/>
                    <a:lumOff val="25000"/>
                    <a:alpha val="10000"/>
                  </a:prstClr>
                </a:solidFill>
              </a:ln>
              <a:solidFill>
                <a:srgbClr val="000000"/>
              </a:solidFill>
              <a:effectLst/>
              <a:latin typeface="Helvetica"/>
              <a:cs typeface="Helvetica"/>
            </a:endParaRPr>
          </a:p>
        </p:txBody>
      </p:sp>
      <p:sp>
        <p:nvSpPr>
          <p:cNvPr id="5" name="Content Placeholder 2">
            <a:extLst>
              <a:ext uri="{FF2B5EF4-FFF2-40B4-BE49-F238E27FC236}">
                <a16:creationId xmlns:a16="http://schemas.microsoft.com/office/drawing/2014/main" id="{86CA5007-AE87-B153-C93A-0F1B9AA9B0BD}"/>
              </a:ext>
            </a:extLst>
          </p:cNvPr>
          <p:cNvSpPr txBox="1">
            <a:spLocks noGrp="1"/>
          </p:cNvSpPr>
          <p:nvPr>
            <p:ph idx="1"/>
          </p:nvPr>
        </p:nvSpPr>
        <p:spPr>
          <a:xfrm>
            <a:off x="565524" y="1695634"/>
            <a:ext cx="10353675" cy="2559191"/>
          </a:xfrm>
          <a:prstGeom prst="rect">
            <a:avLst/>
          </a:prstGeom>
          <a:effectLst/>
        </p:spPr>
        <p:txBody>
          <a:bodyPr vert="horz" lIns="91440" tIns="45720" rIns="91440" bIns="45720" rtlCol="0" anchor="ctr">
            <a:no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830" indent="0">
              <a:buNone/>
            </a:pPr>
            <a:r>
              <a:rPr lang="en-US" sz="2800" dirty="0">
                <a:solidFill>
                  <a:schemeClr val="tx1"/>
                </a:solidFill>
                <a:effectLst/>
                <a:latin typeface="Helvetica"/>
                <a:ea typeface="DengXian"/>
                <a:cs typeface="Helvetica"/>
              </a:rPr>
              <a:t>Comment la SRAP </a:t>
            </a:r>
            <a:r>
              <a:rPr lang="en-US" sz="2800" dirty="0" err="1">
                <a:solidFill>
                  <a:schemeClr val="tx1"/>
                </a:solidFill>
                <a:effectLst/>
                <a:latin typeface="Helvetica"/>
                <a:ea typeface="DengXian"/>
                <a:cs typeface="Helvetica"/>
              </a:rPr>
              <a:t>peut</a:t>
            </a:r>
            <a:r>
              <a:rPr lang="en-US" sz="2800" dirty="0">
                <a:solidFill>
                  <a:schemeClr val="tx1"/>
                </a:solidFill>
                <a:effectLst/>
                <a:latin typeface="Helvetica"/>
                <a:ea typeface="DengXian"/>
                <a:cs typeface="Helvetica"/>
              </a:rPr>
              <a:t>-il aider la recherche à </a:t>
            </a:r>
            <a:r>
              <a:rPr lang="en-US" sz="2800" dirty="0" err="1">
                <a:solidFill>
                  <a:schemeClr val="tx1"/>
                </a:solidFill>
                <a:effectLst/>
                <a:latin typeface="Helvetica"/>
                <a:ea typeface="DengXian"/>
                <a:cs typeface="Helvetica"/>
              </a:rPr>
              <a:t>être</a:t>
            </a:r>
            <a:r>
              <a:rPr lang="en-US" sz="2800" dirty="0">
                <a:solidFill>
                  <a:schemeClr val="tx1"/>
                </a:solidFill>
                <a:effectLst/>
                <a:latin typeface="Helvetica"/>
                <a:ea typeface="DengXian"/>
                <a:cs typeface="Helvetica"/>
              </a:rPr>
              <a:t> plus </a:t>
            </a:r>
            <a:r>
              <a:rPr lang="en-US" sz="2800" dirty="0" err="1">
                <a:solidFill>
                  <a:schemeClr val="tx1"/>
                </a:solidFill>
                <a:effectLst/>
                <a:latin typeface="Helvetica"/>
                <a:ea typeface="DengXian"/>
                <a:cs typeface="Helvetica"/>
              </a:rPr>
              <a:t>opérationnelle</a:t>
            </a:r>
            <a:r>
              <a:rPr lang="en-US" sz="2800" dirty="0">
                <a:solidFill>
                  <a:schemeClr val="tx1"/>
                </a:solidFill>
                <a:effectLst/>
                <a:latin typeface="Helvetica"/>
                <a:ea typeface="DengXian"/>
                <a:cs typeface="Helvetica"/>
              </a:rPr>
              <a:t> pour les </a:t>
            </a:r>
            <a:r>
              <a:rPr lang="en-US" sz="2800" dirty="0" err="1">
                <a:solidFill>
                  <a:schemeClr val="tx1"/>
                </a:solidFill>
                <a:effectLst/>
                <a:latin typeface="Helvetica"/>
                <a:ea typeface="DengXian"/>
                <a:cs typeface="Helvetica"/>
              </a:rPr>
              <a:t>décideurs</a:t>
            </a:r>
            <a:r>
              <a:rPr lang="en-US" sz="2800" dirty="0">
                <a:solidFill>
                  <a:schemeClr val="tx1"/>
                </a:solidFill>
                <a:effectLst/>
                <a:latin typeface="Helvetica"/>
                <a:ea typeface="DengXian"/>
                <a:cs typeface="Helvetica"/>
              </a:rPr>
              <a:t> politiques et les </a:t>
            </a:r>
            <a:r>
              <a:rPr lang="en-US" sz="2800" dirty="0" err="1">
                <a:solidFill>
                  <a:schemeClr val="tx1"/>
                </a:solidFill>
                <a:effectLst/>
                <a:latin typeface="Helvetica"/>
                <a:ea typeface="DengXian"/>
                <a:cs typeface="Helvetica"/>
              </a:rPr>
              <a:t>responsables</a:t>
            </a:r>
            <a:r>
              <a:rPr lang="en-US" sz="2800" dirty="0">
                <a:solidFill>
                  <a:schemeClr val="tx1"/>
                </a:solidFill>
                <a:effectLst/>
                <a:latin typeface="Helvetica"/>
                <a:ea typeface="DengXian"/>
                <a:cs typeface="Helvetica"/>
              </a:rPr>
              <a:t> des </a:t>
            </a:r>
            <a:r>
              <a:rPr lang="en-US" sz="2800" dirty="0" err="1">
                <a:solidFill>
                  <a:schemeClr val="tx1"/>
                </a:solidFill>
                <a:effectLst/>
                <a:latin typeface="Helvetica"/>
                <a:ea typeface="DengXian"/>
                <a:cs typeface="Helvetica"/>
              </a:rPr>
              <a:t>systèmes</a:t>
            </a:r>
            <a:r>
              <a:rPr lang="en-US" sz="2800" dirty="0">
                <a:solidFill>
                  <a:schemeClr val="tx1"/>
                </a:solidFill>
                <a:effectLst/>
                <a:latin typeface="Helvetica"/>
                <a:ea typeface="DengXian"/>
                <a:cs typeface="Helvetica"/>
              </a:rPr>
              <a:t> de </a:t>
            </a:r>
            <a:r>
              <a:rPr lang="en-US" sz="2800" dirty="0" err="1">
                <a:solidFill>
                  <a:schemeClr val="tx1"/>
                </a:solidFill>
                <a:effectLst/>
                <a:latin typeface="Helvetica"/>
                <a:ea typeface="DengXian"/>
                <a:cs typeface="Helvetica"/>
              </a:rPr>
              <a:t>santé</a:t>
            </a:r>
            <a:r>
              <a:rPr lang="en-US" sz="2800" dirty="0">
                <a:solidFill>
                  <a:schemeClr val="tx1"/>
                </a:solidFill>
                <a:effectLst/>
                <a:latin typeface="Helvetica"/>
                <a:ea typeface="DengXian"/>
                <a:cs typeface="Helvetica"/>
              </a:rPr>
              <a:t> ?</a:t>
            </a:r>
            <a:endParaRPr lang="en-US" dirty="0">
              <a:solidFill>
                <a:schemeClr val="tx1"/>
              </a:solidFill>
              <a:latin typeface="Helvetica"/>
              <a:ea typeface="DengXian"/>
              <a:cs typeface="Helvetica"/>
            </a:endParaRPr>
          </a:p>
        </p:txBody>
      </p:sp>
    </p:spTree>
    <p:extLst>
      <p:ext uri="{BB962C8B-B14F-4D97-AF65-F5344CB8AC3E}">
        <p14:creationId xmlns:p14="http://schemas.microsoft.com/office/powerpoint/2010/main" val="796459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8733F-C3F2-38B0-B9DB-B7EB80FE0F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0B38DE-6A3D-F82A-623C-5E3B27481C4B}"/>
              </a:ext>
            </a:extLst>
          </p:cNvPr>
          <p:cNvSpPr txBox="1">
            <a:spLocks/>
          </p:cNvSpPr>
          <p:nvPr/>
        </p:nvSpPr>
        <p:spPr>
          <a:xfrm>
            <a:off x="316004" y="84809"/>
            <a:ext cx="10353762" cy="1164772"/>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b="1" i="0" u="none" strike="noStrike" dirty="0">
                <a:solidFill>
                  <a:srgbClr val="000000"/>
                </a:solidFill>
                <a:effectLst/>
                <a:latin typeface="Helvetica"/>
                <a:ea typeface="+mj-lt"/>
                <a:cs typeface="Helvetica"/>
              </a:rPr>
              <a:t>Instructions</a:t>
            </a:r>
            <a:r>
              <a:rPr lang="en-US" b="1" dirty="0">
                <a:solidFill>
                  <a:srgbClr val="000000"/>
                </a:solidFill>
                <a:effectLst/>
                <a:latin typeface="Helvetica"/>
                <a:ea typeface="+mj-lt"/>
                <a:cs typeface="Helvetica"/>
              </a:rPr>
              <a:t> pour les salles de </a:t>
            </a:r>
            <a:r>
              <a:rPr lang="en-US" b="1" dirty="0" err="1">
                <a:solidFill>
                  <a:srgbClr val="000000"/>
                </a:solidFill>
                <a:effectLst/>
                <a:latin typeface="Helvetica"/>
                <a:ea typeface="+mj-lt"/>
                <a:cs typeface="Helvetica"/>
              </a:rPr>
              <a:t>réunion</a:t>
            </a:r>
            <a:endParaRPr lang="en-US" dirty="0" err="1"/>
          </a:p>
        </p:txBody>
      </p:sp>
      <p:sp>
        <p:nvSpPr>
          <p:cNvPr id="5" name="Content Placeholder 2">
            <a:extLst>
              <a:ext uri="{FF2B5EF4-FFF2-40B4-BE49-F238E27FC236}">
                <a16:creationId xmlns:a16="http://schemas.microsoft.com/office/drawing/2014/main" id="{5CA5F581-E242-E5A8-E0AE-F583F95AA5F7}"/>
              </a:ext>
            </a:extLst>
          </p:cNvPr>
          <p:cNvSpPr txBox="1">
            <a:spLocks noGrp="1"/>
          </p:cNvSpPr>
          <p:nvPr>
            <p:ph idx="1"/>
          </p:nvPr>
        </p:nvSpPr>
        <p:spPr>
          <a:xfrm>
            <a:off x="530013" y="1607138"/>
            <a:ext cx="10353675" cy="4059237"/>
          </a:xfrm>
          <a:prstGeom prst="rect">
            <a:avLst/>
          </a:prstGeom>
          <a:effectLst/>
        </p:spPr>
        <p:txBody>
          <a:bodyPr vert="horz" lIns="91440" tIns="45720" rIns="91440" bIns="45720" rtlCol="0" anchor="ctr">
            <a:no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7465" indent="0">
              <a:buNone/>
            </a:pPr>
            <a:r>
              <a:rPr lang="en-US" sz="2800" dirty="0">
                <a:solidFill>
                  <a:schemeClr val="tx1"/>
                </a:solidFill>
                <a:effectLst/>
                <a:latin typeface="Helvetica"/>
                <a:cs typeface="Helvetica"/>
              </a:rPr>
              <a:t>1. </a:t>
            </a:r>
            <a:r>
              <a:rPr lang="en-US" sz="2800" err="1">
                <a:solidFill>
                  <a:schemeClr val="tx1"/>
                </a:solidFill>
                <a:effectLst/>
                <a:latin typeface="Helvetica"/>
                <a:cs typeface="Helvetica"/>
              </a:rPr>
              <a:t>Répartissez-vous</a:t>
            </a:r>
            <a:r>
              <a:rPr lang="en-US" sz="2800" dirty="0">
                <a:solidFill>
                  <a:schemeClr val="tx1"/>
                </a:solidFill>
                <a:effectLst/>
                <a:latin typeface="Helvetica"/>
                <a:cs typeface="Helvetica"/>
              </a:rPr>
              <a:t> dans </a:t>
            </a:r>
            <a:r>
              <a:rPr lang="en-US" sz="2800" err="1">
                <a:solidFill>
                  <a:schemeClr val="tx1"/>
                </a:solidFill>
                <a:effectLst/>
                <a:latin typeface="Helvetica"/>
                <a:cs typeface="Helvetica"/>
              </a:rPr>
              <a:t>vos</a:t>
            </a:r>
            <a:r>
              <a:rPr lang="en-US" sz="2800" dirty="0">
                <a:solidFill>
                  <a:schemeClr val="tx1"/>
                </a:solidFill>
                <a:effectLst/>
                <a:latin typeface="Helvetica"/>
                <a:cs typeface="Helvetica"/>
              </a:rPr>
              <a:t> </a:t>
            </a:r>
            <a:r>
              <a:rPr lang="en-US" sz="2800" err="1">
                <a:solidFill>
                  <a:schemeClr val="tx1"/>
                </a:solidFill>
                <a:effectLst/>
                <a:latin typeface="Helvetica"/>
                <a:cs typeface="Helvetica"/>
              </a:rPr>
              <a:t>groupes</a:t>
            </a:r>
            <a:r>
              <a:rPr lang="en-US" sz="2800" dirty="0">
                <a:solidFill>
                  <a:schemeClr val="tx1"/>
                </a:solidFill>
                <a:effectLst/>
                <a:latin typeface="Helvetica"/>
                <a:cs typeface="Helvetica"/>
              </a:rPr>
              <a:t> de travail </a:t>
            </a:r>
            <a:r>
              <a:rPr lang="en-US" sz="2800" err="1">
                <a:solidFill>
                  <a:schemeClr val="tx1"/>
                </a:solidFill>
                <a:effectLst/>
                <a:latin typeface="Helvetica"/>
                <a:cs typeface="Helvetica"/>
              </a:rPr>
              <a:t>respectifs</a:t>
            </a:r>
            <a:r>
              <a:rPr lang="en-US" sz="2800" b="0" i="0" u="none" strike="noStrike">
                <a:solidFill>
                  <a:schemeClr val="tx1"/>
                </a:solidFill>
                <a:effectLst/>
                <a:latin typeface="Helvetica"/>
                <a:cs typeface="Helvetica"/>
              </a:rPr>
              <a:t>.</a:t>
            </a:r>
            <a:r>
              <a:rPr lang="en-US" sz="2800">
                <a:solidFill>
                  <a:schemeClr val="tx1"/>
                </a:solidFill>
                <a:effectLst/>
                <a:latin typeface="Helvetica"/>
                <a:cs typeface="Helvetica"/>
              </a:rPr>
              <a:t> </a:t>
            </a:r>
            <a:endParaRPr lang="en-US" dirty="0">
              <a:ln>
                <a:solidFill>
                  <a:prstClr val="white">
                    <a:lumMod val="75000"/>
                    <a:lumOff val="25000"/>
                    <a:alpha val="10000"/>
                  </a:prstClr>
                </a:solidFill>
              </a:ln>
              <a:solidFill>
                <a:schemeClr val="tx1"/>
              </a:solidFill>
              <a:effectLst>
                <a:outerShdw blurRad="9525" dist="25400" dir="14640000" algn="tl" rotWithShape="0">
                  <a:prstClr val="white">
                    <a:alpha val="30000"/>
                  </a:prstClr>
                </a:outerShdw>
              </a:effectLst>
              <a:latin typeface="Calibri" panose="020F0502020204030204"/>
              <a:ea typeface="Calibri" panose="020F0502020204030204"/>
              <a:cs typeface="Calibri" panose="020F0502020204030204"/>
            </a:endParaRPr>
          </a:p>
          <a:p>
            <a:pPr marL="37465" indent="0">
              <a:buNone/>
            </a:pPr>
            <a:r>
              <a:rPr lang="en-US" sz="2800" dirty="0">
                <a:solidFill>
                  <a:schemeClr val="tx1"/>
                </a:solidFill>
                <a:effectLst/>
                <a:latin typeface="Helvetica"/>
                <a:cs typeface="Helvetica"/>
              </a:rPr>
              <a:t>2. </a:t>
            </a:r>
            <a:r>
              <a:rPr lang="en-US" sz="2800" err="1">
                <a:solidFill>
                  <a:schemeClr val="tx1"/>
                </a:solidFill>
                <a:effectLst/>
                <a:latin typeface="Helvetica"/>
                <a:cs typeface="Helvetica"/>
              </a:rPr>
              <a:t>Identifiez</a:t>
            </a:r>
            <a:r>
              <a:rPr lang="en-US" sz="2800" dirty="0">
                <a:solidFill>
                  <a:schemeClr val="tx1"/>
                </a:solidFill>
                <a:effectLst/>
                <a:latin typeface="Helvetica"/>
                <a:cs typeface="Helvetica"/>
              </a:rPr>
              <a:t> un </a:t>
            </a:r>
            <a:r>
              <a:rPr lang="en-US" sz="2800" b="1" err="1">
                <a:solidFill>
                  <a:schemeClr val="tx1"/>
                </a:solidFill>
                <a:effectLst/>
                <a:latin typeface="Helvetica"/>
                <a:cs typeface="Helvetica"/>
              </a:rPr>
              <a:t>journaliste</a:t>
            </a:r>
            <a:r>
              <a:rPr lang="en-US" sz="2800" i="0" u="none" strike="noStrike" dirty="0">
                <a:solidFill>
                  <a:schemeClr val="tx1"/>
                </a:solidFill>
                <a:effectLst/>
                <a:latin typeface="Helvetica"/>
                <a:cs typeface="Helvetica"/>
              </a:rPr>
              <a:t>.</a:t>
            </a:r>
            <a:r>
              <a:rPr lang="en-US" sz="2800" dirty="0">
                <a:solidFill>
                  <a:schemeClr val="tx1"/>
                </a:solidFill>
                <a:effectLst/>
                <a:latin typeface="Helvetica"/>
                <a:cs typeface="Helvetica"/>
              </a:rPr>
              <a:t> </a:t>
            </a:r>
            <a:endParaRPr lang="en-US">
              <a:solidFill>
                <a:schemeClr val="tx1"/>
              </a:solidFill>
              <a:effectLst>
                <a:outerShdw blurRad="9525" dist="25400" dir="14640000" algn="tl" rotWithShape="0">
                  <a:prstClr val="white">
                    <a:alpha val="30000"/>
                  </a:prstClr>
                </a:outerShdw>
              </a:effectLst>
              <a:latin typeface="Calibri" panose="020F0502020204030204"/>
              <a:ea typeface="Calibri"/>
              <a:cs typeface="Calibri"/>
            </a:endParaRPr>
          </a:p>
          <a:p>
            <a:pPr marL="37465" indent="0">
              <a:buNone/>
            </a:pPr>
            <a:r>
              <a:rPr lang="en-US" sz="2800">
                <a:solidFill>
                  <a:schemeClr val="tx1"/>
                </a:solidFill>
                <a:effectLst/>
                <a:latin typeface="Helvetica"/>
                <a:cs typeface="Helvetica"/>
              </a:rPr>
              <a:t>3. </a:t>
            </a:r>
            <a:r>
              <a:rPr lang="en-US" sz="2800" err="1">
                <a:solidFill>
                  <a:schemeClr val="tx1"/>
                </a:solidFill>
                <a:effectLst/>
                <a:latin typeface="Helvetica"/>
                <a:cs typeface="Helvetica"/>
              </a:rPr>
              <a:t>Faites</a:t>
            </a:r>
            <a:r>
              <a:rPr lang="en-US" sz="2800" dirty="0">
                <a:solidFill>
                  <a:schemeClr val="tx1"/>
                </a:solidFill>
                <a:effectLst/>
                <a:latin typeface="Helvetica"/>
                <a:cs typeface="Helvetica"/>
              </a:rPr>
              <a:t> un </a:t>
            </a:r>
            <a:r>
              <a:rPr lang="en-US" sz="2800" err="1">
                <a:solidFill>
                  <a:schemeClr val="tx1"/>
                </a:solidFill>
                <a:effectLst/>
                <a:latin typeface="Helvetica"/>
                <a:cs typeface="Helvetica"/>
              </a:rPr>
              <a:t>remue-méninges</a:t>
            </a:r>
            <a:r>
              <a:rPr lang="en-US" sz="2800" dirty="0">
                <a:solidFill>
                  <a:schemeClr val="tx1"/>
                </a:solidFill>
                <a:effectLst/>
                <a:latin typeface="Helvetica"/>
                <a:cs typeface="Helvetica"/>
              </a:rPr>
              <a:t> et </a:t>
            </a:r>
            <a:r>
              <a:rPr lang="en-US" sz="2800" err="1">
                <a:solidFill>
                  <a:schemeClr val="tx1"/>
                </a:solidFill>
                <a:effectLst/>
                <a:latin typeface="Helvetica"/>
                <a:cs typeface="Helvetica"/>
              </a:rPr>
              <a:t>notez</a:t>
            </a:r>
            <a:r>
              <a:rPr lang="en-US" sz="2800" dirty="0">
                <a:solidFill>
                  <a:schemeClr val="tx1"/>
                </a:solidFill>
                <a:effectLst/>
                <a:latin typeface="Helvetica"/>
                <a:cs typeface="Helvetica"/>
              </a:rPr>
              <a:t> les </a:t>
            </a:r>
            <a:r>
              <a:rPr lang="en-US" sz="2800" err="1">
                <a:solidFill>
                  <a:schemeClr val="tx1"/>
                </a:solidFill>
                <a:effectLst/>
                <a:latin typeface="Helvetica"/>
                <a:cs typeface="Helvetica"/>
              </a:rPr>
              <a:t>réponses</a:t>
            </a:r>
            <a:r>
              <a:rPr lang="en-US" sz="2800" dirty="0">
                <a:solidFill>
                  <a:schemeClr val="tx1"/>
                </a:solidFill>
                <a:effectLst/>
                <a:latin typeface="Helvetica"/>
                <a:cs typeface="Helvetica"/>
              </a:rPr>
              <a:t> aux questions de la </a:t>
            </a:r>
            <a:r>
              <a:rPr lang="en-US" sz="2800" b="0" i="0" u="none" strike="noStrike" dirty="0">
                <a:solidFill>
                  <a:schemeClr val="tx1"/>
                </a:solidFill>
                <a:effectLst/>
                <a:latin typeface="Helvetica"/>
                <a:cs typeface="Helvetica"/>
              </a:rPr>
              <a:t>discussion </a:t>
            </a:r>
            <a:r>
              <a:rPr lang="en-US" sz="2800" dirty="0">
                <a:solidFill>
                  <a:schemeClr val="tx1"/>
                </a:solidFill>
                <a:effectLst/>
                <a:latin typeface="Helvetica"/>
                <a:cs typeface="Helvetica"/>
              </a:rPr>
              <a:t>sur papier </a:t>
            </a:r>
            <a:r>
              <a:rPr lang="en-US" sz="2800" err="1">
                <a:solidFill>
                  <a:schemeClr val="tx1"/>
                </a:solidFill>
                <a:effectLst/>
                <a:latin typeface="Helvetica"/>
                <a:cs typeface="Helvetica"/>
              </a:rPr>
              <a:t>ou</a:t>
            </a:r>
            <a:r>
              <a:rPr lang="en-US" sz="2800" dirty="0">
                <a:solidFill>
                  <a:schemeClr val="tx1"/>
                </a:solidFill>
                <a:effectLst/>
                <a:latin typeface="Helvetica"/>
                <a:cs typeface="Helvetica"/>
              </a:rPr>
              <a:t> par </a:t>
            </a:r>
            <a:r>
              <a:rPr lang="en-US" sz="2800" err="1">
                <a:solidFill>
                  <a:schemeClr val="tx1"/>
                </a:solidFill>
                <a:effectLst/>
                <a:latin typeface="Helvetica"/>
                <a:cs typeface="Helvetica"/>
              </a:rPr>
              <a:t>voie</a:t>
            </a:r>
            <a:r>
              <a:rPr lang="en-US" sz="2800" dirty="0">
                <a:solidFill>
                  <a:schemeClr val="tx1"/>
                </a:solidFill>
                <a:effectLst/>
                <a:latin typeface="Helvetica"/>
                <a:cs typeface="Helvetica"/>
              </a:rPr>
              <a:t> </a:t>
            </a:r>
            <a:r>
              <a:rPr lang="en-US" sz="2800" err="1">
                <a:solidFill>
                  <a:schemeClr val="tx1"/>
                </a:solidFill>
                <a:effectLst/>
                <a:latin typeface="Helvetica"/>
                <a:cs typeface="Helvetica"/>
              </a:rPr>
              <a:t>électronique</a:t>
            </a:r>
            <a:r>
              <a:rPr lang="en-US" sz="2800" dirty="0">
                <a:solidFill>
                  <a:schemeClr val="tx1"/>
                </a:solidFill>
                <a:effectLst/>
                <a:latin typeface="Helvetica"/>
                <a:cs typeface="Helvetica"/>
              </a:rPr>
              <a:t> </a:t>
            </a:r>
            <a:endParaRPr lang="en-US">
              <a:ln>
                <a:solidFill>
                  <a:prstClr val="white">
                    <a:lumMod val="75000"/>
                    <a:lumOff val="25000"/>
                    <a:alpha val="10000"/>
                  </a:prstClr>
                </a:solidFill>
              </a:ln>
              <a:solidFill>
                <a:schemeClr val="tx1"/>
              </a:solidFill>
              <a:effectLst>
                <a:outerShdw blurRad="9525" dist="25400" dir="14640000" algn="tl" rotWithShape="0">
                  <a:prstClr val="white">
                    <a:alpha val="30000"/>
                  </a:prstClr>
                </a:outerShdw>
              </a:effectLst>
              <a:latin typeface="Calibri" panose="020F0502020204030204"/>
              <a:ea typeface="Calibri"/>
              <a:cs typeface="Calibri"/>
            </a:endParaRPr>
          </a:p>
          <a:p>
            <a:pPr marL="37465" indent="0">
              <a:buNone/>
            </a:pPr>
            <a:r>
              <a:rPr lang="en-US" sz="2800" dirty="0">
                <a:solidFill>
                  <a:schemeClr val="tx1"/>
                </a:solidFill>
                <a:effectLst/>
                <a:latin typeface="Helvetica"/>
                <a:cs typeface="Helvetica"/>
              </a:rPr>
              <a:t>4. </a:t>
            </a:r>
            <a:r>
              <a:rPr lang="en-US" sz="2800" dirty="0" err="1">
                <a:solidFill>
                  <a:schemeClr val="tx1"/>
                </a:solidFill>
                <a:effectLst/>
                <a:latin typeface="Helvetica"/>
                <a:cs typeface="Helvetica"/>
              </a:rPr>
              <a:t>Réunissez-vous</a:t>
            </a:r>
            <a:r>
              <a:rPr lang="en-US" sz="2800" dirty="0">
                <a:solidFill>
                  <a:schemeClr val="tx1"/>
                </a:solidFill>
                <a:effectLst/>
                <a:latin typeface="Helvetica"/>
                <a:cs typeface="Helvetica"/>
              </a:rPr>
              <a:t> </a:t>
            </a:r>
            <a:r>
              <a:rPr lang="en-US" sz="2800" dirty="0" err="1">
                <a:solidFill>
                  <a:schemeClr val="tx1"/>
                </a:solidFill>
                <a:effectLst/>
                <a:latin typeface="Helvetica"/>
                <a:cs typeface="Helvetica"/>
              </a:rPr>
              <a:t>tous</a:t>
            </a:r>
            <a:r>
              <a:rPr lang="en-US" sz="2800" dirty="0">
                <a:solidFill>
                  <a:schemeClr val="tx1"/>
                </a:solidFill>
                <a:effectLst/>
                <a:latin typeface="Helvetica"/>
                <a:cs typeface="Helvetica"/>
              </a:rPr>
              <a:t> ensemble </a:t>
            </a:r>
            <a:r>
              <a:rPr lang="en-US" sz="2800" dirty="0" err="1">
                <a:solidFill>
                  <a:schemeClr val="tx1"/>
                </a:solidFill>
                <a:effectLst/>
                <a:latin typeface="Helvetica"/>
                <a:cs typeface="Helvetica"/>
              </a:rPr>
              <a:t>lors</a:t>
            </a:r>
            <a:r>
              <a:rPr lang="en-US" sz="2800" dirty="0">
                <a:solidFill>
                  <a:schemeClr val="tx1"/>
                </a:solidFill>
                <a:effectLst/>
                <a:latin typeface="Helvetica"/>
                <a:cs typeface="Helvetica"/>
              </a:rPr>
              <a:t> de la </a:t>
            </a:r>
            <a:r>
              <a:rPr lang="en-US" sz="2800" b="0" i="0" u="none" strike="noStrike" dirty="0">
                <a:solidFill>
                  <a:schemeClr val="tx1"/>
                </a:solidFill>
                <a:effectLst/>
                <a:latin typeface="Helvetica"/>
                <a:cs typeface="Helvetica"/>
              </a:rPr>
              <a:t>session </a:t>
            </a:r>
            <a:r>
              <a:rPr lang="en-US" sz="2800" dirty="0" err="1">
                <a:solidFill>
                  <a:schemeClr val="tx1"/>
                </a:solidFill>
                <a:effectLst/>
                <a:latin typeface="Helvetica"/>
                <a:cs typeface="Helvetica"/>
              </a:rPr>
              <a:t>principale</a:t>
            </a:r>
            <a:r>
              <a:rPr lang="en-US" sz="2800" dirty="0">
                <a:solidFill>
                  <a:schemeClr val="tx1"/>
                </a:solidFill>
                <a:effectLst/>
                <a:latin typeface="Helvetica"/>
                <a:cs typeface="Helvetica"/>
              </a:rPr>
              <a:t> pour </a:t>
            </a:r>
            <a:r>
              <a:rPr lang="en-US" sz="2800" dirty="0" err="1">
                <a:solidFill>
                  <a:schemeClr val="tx1"/>
                </a:solidFill>
                <a:effectLst/>
                <a:latin typeface="Helvetica"/>
                <a:cs typeface="Helvetica"/>
              </a:rPr>
              <a:t>partager</a:t>
            </a:r>
            <a:r>
              <a:rPr lang="en-US" sz="2800" dirty="0">
                <a:solidFill>
                  <a:schemeClr val="tx1"/>
                </a:solidFill>
                <a:effectLst/>
                <a:latin typeface="Helvetica"/>
                <a:cs typeface="Helvetica"/>
              </a:rPr>
              <a:t> les </a:t>
            </a:r>
            <a:r>
              <a:rPr lang="en-US" sz="2800" b="1" dirty="0" err="1">
                <a:solidFill>
                  <a:schemeClr val="tx1"/>
                </a:solidFill>
                <a:effectLst/>
                <a:latin typeface="Helvetica"/>
                <a:cs typeface="Helvetica"/>
              </a:rPr>
              <a:t>commentaires</a:t>
            </a:r>
            <a:r>
              <a:rPr lang="en-US" sz="2800" dirty="0">
                <a:solidFill>
                  <a:schemeClr val="tx1"/>
                </a:solidFill>
                <a:effectLst/>
                <a:latin typeface="Helvetica"/>
                <a:cs typeface="Helvetica"/>
              </a:rPr>
              <a:t> de </a:t>
            </a:r>
            <a:r>
              <a:rPr lang="en-US" sz="2800" dirty="0" err="1">
                <a:solidFill>
                  <a:schemeClr val="tx1"/>
                </a:solidFill>
                <a:effectLst/>
                <a:latin typeface="Helvetica"/>
                <a:cs typeface="Helvetica"/>
              </a:rPr>
              <a:t>votre</a:t>
            </a:r>
            <a:r>
              <a:rPr lang="en-US" sz="2800" dirty="0">
                <a:solidFill>
                  <a:schemeClr val="tx1"/>
                </a:solidFill>
                <a:effectLst/>
                <a:latin typeface="Helvetica"/>
                <a:cs typeface="Helvetica"/>
              </a:rPr>
              <a:t> </a:t>
            </a:r>
            <a:r>
              <a:rPr lang="en-US" sz="2800" dirty="0" err="1">
                <a:solidFill>
                  <a:schemeClr val="tx1"/>
                </a:solidFill>
                <a:effectLst/>
                <a:latin typeface="Helvetica"/>
                <a:cs typeface="Helvetica"/>
              </a:rPr>
              <a:t>groupe</a:t>
            </a:r>
            <a:r>
              <a:rPr lang="en-US" sz="2800" i="0" u="none" strike="noStrike" dirty="0">
                <a:solidFill>
                  <a:schemeClr val="tx1"/>
                </a:solidFill>
                <a:effectLst/>
                <a:latin typeface="Helvetica"/>
                <a:cs typeface="Helvetica"/>
              </a:rPr>
              <a:t>.</a:t>
            </a:r>
            <a:r>
              <a:rPr lang="en-US" sz="2800" dirty="0">
                <a:solidFill>
                  <a:schemeClr val="tx1"/>
                </a:solidFill>
                <a:effectLst/>
                <a:latin typeface="Helvetica"/>
                <a:cs typeface="Helvetica"/>
              </a:rPr>
              <a:t> </a:t>
            </a:r>
            <a:endParaRPr lang="en-US">
              <a:ln>
                <a:solidFill>
                  <a:prstClr val="white">
                    <a:lumMod val="75000"/>
                    <a:lumOff val="25000"/>
                    <a:alpha val="10000"/>
                  </a:prstClr>
                </a:solidFill>
              </a:ln>
              <a:solidFill>
                <a:schemeClr val="tx1"/>
              </a:solidFill>
              <a:effectLst>
                <a:outerShdw blurRad="9525" dist="25400" dir="14640000" algn="tl" rotWithShape="0">
                  <a:prstClr val="white">
                    <a:alpha val="30000"/>
                  </a:prstClr>
                </a:outerShdw>
              </a:effectLst>
              <a:ea typeface="Calibri"/>
              <a:cs typeface="Calibri"/>
            </a:endParaRPr>
          </a:p>
          <a:p>
            <a:pPr marL="37465" indent="0">
              <a:buNone/>
            </a:pPr>
            <a:endParaRPr lang="en-US" sz="2800" dirty="0">
              <a:ln>
                <a:solidFill>
                  <a:prstClr val="black">
                    <a:lumMod val="75000"/>
                    <a:lumOff val="25000"/>
                    <a:alpha val="10000"/>
                  </a:prstClr>
                </a:solidFill>
              </a:ln>
              <a:solidFill>
                <a:schemeClr val="tx1"/>
              </a:solidFill>
              <a:effectLst/>
              <a:latin typeface="Helvetica"/>
              <a:cs typeface="Helvetica"/>
            </a:endParaRPr>
          </a:p>
          <a:p>
            <a:pPr marL="0" indent="0">
              <a:lnSpc>
                <a:spcPct val="150000"/>
              </a:lnSpc>
              <a:buClr>
                <a:srgbClr val="36363A"/>
              </a:buClr>
              <a:buSzPct val="80000"/>
              <a:buNone/>
            </a:pPr>
            <a:endParaRPr lang="en-US" sz="2600" dirty="0">
              <a:ln>
                <a:noFill/>
              </a:ln>
              <a:solidFill>
                <a:schemeClr val="tx1"/>
              </a:solidFill>
              <a:effectLst/>
              <a:latin typeface="Helvetica"/>
              <a:cs typeface="Helvetica"/>
            </a:endParaRPr>
          </a:p>
        </p:txBody>
      </p:sp>
    </p:spTree>
    <p:extLst>
      <p:ext uri="{BB962C8B-B14F-4D97-AF65-F5344CB8AC3E}">
        <p14:creationId xmlns:p14="http://schemas.microsoft.com/office/powerpoint/2010/main" val="3158262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AB548-6E49-7BA1-FB5B-A657749097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4B7BD2-85D2-B885-B17B-CA36C7ADC2B5}"/>
              </a:ext>
            </a:extLst>
          </p:cNvPr>
          <p:cNvSpPr txBox="1">
            <a:spLocks/>
          </p:cNvSpPr>
          <p:nvPr/>
        </p:nvSpPr>
        <p:spPr>
          <a:xfrm>
            <a:off x="150429" y="332460"/>
            <a:ext cx="12150902" cy="726238"/>
          </a:xfrm>
          <a:prstGeom prst="rect">
            <a:avLst/>
          </a:prstGeom>
          <a:effectLst/>
        </p:spPr>
        <p:txBody>
          <a:bodyPr lIns="91440" tIns="45720" rIns="91440" bIns="45720" anchor="t"/>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b="1" dirty="0">
                <a:ln>
                  <a:noFill/>
                </a:ln>
                <a:solidFill>
                  <a:schemeClr val="tx1"/>
                </a:solidFill>
                <a:effectLst/>
                <a:latin typeface="Helvetica"/>
                <a:ea typeface="Calibri"/>
                <a:cs typeface="Helvetica"/>
              </a:rPr>
              <a:t>Question de discussion - Table ronde 2</a:t>
            </a:r>
            <a:endParaRPr lang="en-US" dirty="0">
              <a:ln>
                <a:noFill/>
              </a:ln>
              <a:solidFill>
                <a:schemeClr val="tx1"/>
              </a:solidFill>
              <a:effectLst/>
              <a:latin typeface="Helvetica"/>
              <a:ea typeface="Calibri"/>
              <a:cs typeface="Helvetica"/>
            </a:endParaRPr>
          </a:p>
          <a:p>
            <a:pPr algn="l"/>
            <a:endParaRPr lang="en-US" b="1" dirty="0">
              <a:ln>
                <a:noFill/>
              </a:ln>
              <a:solidFill>
                <a:schemeClr val="tx1"/>
              </a:solidFill>
              <a:effectLst/>
              <a:latin typeface="Helvetica" panose="020B0604020202020204" pitchFamily="34" charset="0"/>
              <a:ea typeface="Calibri"/>
              <a:cs typeface="Helvetica" panose="020B0604020202020204" pitchFamily="34" charset="0"/>
            </a:endParaRPr>
          </a:p>
        </p:txBody>
      </p:sp>
      <p:sp>
        <p:nvSpPr>
          <p:cNvPr id="3" name="TextBox 2">
            <a:extLst>
              <a:ext uri="{FF2B5EF4-FFF2-40B4-BE49-F238E27FC236}">
                <a16:creationId xmlns:a16="http://schemas.microsoft.com/office/drawing/2014/main" id="{C6F8225E-25C4-0A88-7770-112A91FB06E1}"/>
              </a:ext>
            </a:extLst>
          </p:cNvPr>
          <p:cNvSpPr txBox="1"/>
          <p:nvPr/>
        </p:nvSpPr>
        <p:spPr>
          <a:xfrm>
            <a:off x="698971" y="2127439"/>
            <a:ext cx="11184676" cy="2344231"/>
          </a:xfrm>
          <a:prstGeom prst="rect">
            <a:avLst/>
          </a:prstGeom>
          <a:noFill/>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457200" indent="-457200">
              <a:spcAft>
                <a:spcPts val="1000"/>
              </a:spcAft>
              <a:buFont typeface="Arial"/>
              <a:buChar char="•"/>
            </a:pPr>
            <a:r>
              <a:rPr lang="en-US" sz="2800" dirty="0">
                <a:latin typeface="Helvetica"/>
                <a:cs typeface="Helvetica"/>
              </a:rPr>
              <a:t>Quels </a:t>
            </a:r>
            <a:r>
              <a:rPr lang="en-US" sz="2800" err="1">
                <a:latin typeface="Helvetica"/>
                <a:cs typeface="Helvetica"/>
              </a:rPr>
              <a:t>sont</a:t>
            </a:r>
            <a:r>
              <a:rPr lang="en-US" sz="2800" dirty="0">
                <a:latin typeface="Helvetica"/>
                <a:cs typeface="Helvetica"/>
              </a:rPr>
              <a:t> les </a:t>
            </a:r>
            <a:r>
              <a:rPr lang="en-US" sz="2800" err="1">
                <a:latin typeface="Helvetica"/>
                <a:cs typeface="Helvetica"/>
              </a:rPr>
              <a:t>défis</a:t>
            </a:r>
            <a:r>
              <a:rPr lang="en-US" sz="2800" dirty="0">
                <a:latin typeface="Helvetica"/>
                <a:cs typeface="Helvetica"/>
              </a:rPr>
              <a:t> </a:t>
            </a:r>
            <a:r>
              <a:rPr lang="en-US" sz="2800" err="1">
                <a:latin typeface="Helvetica"/>
                <a:cs typeface="Helvetica"/>
              </a:rPr>
              <a:t>auxquels</a:t>
            </a:r>
            <a:r>
              <a:rPr lang="en-US" sz="2800" dirty="0">
                <a:latin typeface="Helvetica"/>
                <a:cs typeface="Helvetica"/>
              </a:rPr>
              <a:t> </a:t>
            </a:r>
            <a:r>
              <a:rPr lang="en-US" sz="2800" err="1">
                <a:latin typeface="Helvetica"/>
                <a:cs typeface="Helvetica"/>
              </a:rPr>
              <a:t>sont</a:t>
            </a:r>
            <a:r>
              <a:rPr lang="en-US" sz="2800" dirty="0">
                <a:latin typeface="Helvetica"/>
                <a:cs typeface="Helvetica"/>
              </a:rPr>
              <a:t> </a:t>
            </a:r>
            <a:r>
              <a:rPr lang="en-US" sz="2800" err="1">
                <a:latin typeface="Helvetica"/>
                <a:cs typeface="Helvetica"/>
              </a:rPr>
              <a:t>confrontés</a:t>
            </a:r>
            <a:r>
              <a:rPr lang="en-US" sz="2800" dirty="0">
                <a:latin typeface="Helvetica"/>
                <a:cs typeface="Helvetica"/>
              </a:rPr>
              <a:t> les </a:t>
            </a:r>
            <a:r>
              <a:rPr lang="en-US" sz="2800" err="1">
                <a:latin typeface="Helvetica"/>
                <a:cs typeface="Helvetica"/>
              </a:rPr>
              <a:t>chercheurs</a:t>
            </a:r>
            <a:r>
              <a:rPr lang="en-US" sz="2800" dirty="0">
                <a:latin typeface="Helvetica"/>
                <a:cs typeface="Helvetica"/>
              </a:rPr>
              <a:t> et les </a:t>
            </a:r>
            <a:r>
              <a:rPr lang="en-US" sz="2800" err="1">
                <a:latin typeface="Helvetica"/>
                <a:cs typeface="Helvetica"/>
              </a:rPr>
              <a:t>décideurs</a:t>
            </a:r>
            <a:r>
              <a:rPr lang="en-US" sz="2800" dirty="0">
                <a:latin typeface="Helvetica"/>
                <a:cs typeface="Helvetica"/>
              </a:rPr>
              <a:t> </a:t>
            </a:r>
            <a:r>
              <a:rPr lang="en-US" sz="2800" err="1">
                <a:latin typeface="Helvetica"/>
                <a:cs typeface="Helvetica"/>
              </a:rPr>
              <a:t>en</a:t>
            </a:r>
            <a:r>
              <a:rPr lang="en-US" sz="2800" dirty="0">
                <a:latin typeface="Helvetica"/>
                <a:cs typeface="Helvetica"/>
              </a:rPr>
              <a:t> matière de </a:t>
            </a:r>
            <a:r>
              <a:rPr lang="en-US" sz="2800" err="1">
                <a:latin typeface="Helvetica"/>
                <a:cs typeface="Helvetica"/>
              </a:rPr>
              <a:t>santé</a:t>
            </a:r>
            <a:r>
              <a:rPr lang="en-US" sz="2800" dirty="0">
                <a:latin typeface="Helvetica"/>
                <a:cs typeface="Helvetica"/>
              </a:rPr>
              <a:t> pour </a:t>
            </a:r>
            <a:r>
              <a:rPr lang="en-US" sz="2800" err="1">
                <a:latin typeface="Helvetica"/>
                <a:cs typeface="Helvetica"/>
              </a:rPr>
              <a:t>collaborer</a:t>
            </a:r>
            <a:r>
              <a:rPr lang="en-US" sz="2800" dirty="0">
                <a:latin typeface="Helvetica"/>
                <a:cs typeface="Helvetica"/>
              </a:rPr>
              <a:t> </a:t>
            </a:r>
            <a:r>
              <a:rPr lang="en-US" sz="2800" err="1">
                <a:latin typeface="Helvetica"/>
                <a:cs typeface="Helvetica"/>
              </a:rPr>
              <a:t>efficacement</a:t>
            </a:r>
            <a:r>
              <a:rPr lang="en-US" sz="2800" b="0" i="0" u="none" strike="noStrike" dirty="0">
                <a:effectLst/>
                <a:latin typeface="Helvetica"/>
                <a:cs typeface="Helvetica"/>
              </a:rPr>
              <a:t>, </a:t>
            </a:r>
            <a:r>
              <a:rPr lang="en-US" sz="2800" dirty="0">
                <a:latin typeface="Helvetica"/>
                <a:cs typeface="Helvetica"/>
              </a:rPr>
              <a:t>et </a:t>
            </a:r>
            <a:r>
              <a:rPr lang="en-US" sz="2800" err="1">
                <a:latin typeface="Helvetica"/>
                <a:cs typeface="Helvetica"/>
              </a:rPr>
              <a:t>quels</a:t>
            </a:r>
            <a:r>
              <a:rPr lang="en-US" sz="2800" dirty="0">
                <a:latin typeface="Helvetica"/>
                <a:cs typeface="Helvetica"/>
              </a:rPr>
              <a:t> </a:t>
            </a:r>
            <a:r>
              <a:rPr lang="en-US" sz="2800" err="1">
                <a:latin typeface="Helvetica"/>
                <a:cs typeface="Helvetica"/>
              </a:rPr>
              <a:t>sont</a:t>
            </a:r>
            <a:r>
              <a:rPr lang="en-US" sz="2800" dirty="0">
                <a:latin typeface="Helvetica"/>
                <a:cs typeface="Helvetica"/>
              </a:rPr>
              <a:t> les </a:t>
            </a:r>
            <a:r>
              <a:rPr lang="en-US" sz="2800" err="1">
                <a:latin typeface="Helvetica"/>
                <a:cs typeface="Helvetica"/>
              </a:rPr>
              <a:t>éléments</a:t>
            </a:r>
            <a:r>
              <a:rPr lang="en-US" sz="2800" dirty="0">
                <a:latin typeface="Helvetica"/>
                <a:cs typeface="Helvetica"/>
              </a:rPr>
              <a:t> de conception de la SRAP</a:t>
            </a:r>
            <a:r>
              <a:rPr lang="en-US" sz="2800" b="0" i="0" u="none" strike="noStrike" dirty="0">
                <a:effectLst/>
                <a:latin typeface="Helvetica"/>
                <a:cs typeface="Helvetica"/>
              </a:rPr>
              <a:t> </a:t>
            </a:r>
            <a:r>
              <a:rPr lang="en-US" sz="2800" dirty="0">
                <a:latin typeface="Helvetica"/>
                <a:cs typeface="Helvetica"/>
              </a:rPr>
              <a:t>qui </a:t>
            </a:r>
            <a:r>
              <a:rPr lang="en-US" sz="2800" err="1">
                <a:latin typeface="Helvetica"/>
                <a:cs typeface="Helvetica"/>
              </a:rPr>
              <a:t>pourraient</a:t>
            </a:r>
            <a:r>
              <a:rPr lang="en-US" sz="2800" dirty="0">
                <a:latin typeface="Helvetica"/>
                <a:cs typeface="Helvetica"/>
              </a:rPr>
              <a:t> aider à </a:t>
            </a:r>
            <a:r>
              <a:rPr lang="en-US" sz="2800" err="1">
                <a:latin typeface="Helvetica"/>
                <a:cs typeface="Helvetica"/>
              </a:rPr>
              <a:t>surmonter</a:t>
            </a:r>
            <a:r>
              <a:rPr lang="en-US" sz="2800" dirty="0">
                <a:latin typeface="Helvetica"/>
                <a:cs typeface="Helvetica"/>
              </a:rPr>
              <a:t> </a:t>
            </a:r>
            <a:r>
              <a:rPr lang="en-US" sz="2800" err="1">
                <a:latin typeface="Helvetica"/>
                <a:cs typeface="Helvetica"/>
              </a:rPr>
              <a:t>ces</a:t>
            </a:r>
            <a:r>
              <a:rPr lang="en-US" sz="2800" dirty="0">
                <a:latin typeface="Helvetica"/>
                <a:cs typeface="Helvetica"/>
              </a:rPr>
              <a:t> </a:t>
            </a:r>
            <a:r>
              <a:rPr lang="en-US" sz="2800" err="1">
                <a:latin typeface="Helvetica"/>
                <a:cs typeface="Helvetica"/>
              </a:rPr>
              <a:t>défis</a:t>
            </a:r>
            <a:r>
              <a:rPr lang="en-US" sz="2800" dirty="0">
                <a:latin typeface="Helvetica"/>
                <a:cs typeface="Helvetica"/>
              </a:rPr>
              <a:t> </a:t>
            </a:r>
            <a:r>
              <a:rPr lang="en-US" sz="2800" b="0" i="0" u="none" strike="noStrike" dirty="0">
                <a:effectLst/>
                <a:latin typeface="Helvetica"/>
                <a:cs typeface="Helvetica"/>
              </a:rPr>
              <a:t>?</a:t>
            </a:r>
            <a:endParaRPr lang="en-US" sz="2800" b="0" i="0" dirty="0">
              <a:effectLst/>
              <a:latin typeface="Helvetica"/>
              <a:cs typeface="Helvetica"/>
            </a:endParaRPr>
          </a:p>
          <a:p>
            <a:pPr marL="457200" indent="-457200">
              <a:spcAft>
                <a:spcPts val="1000"/>
              </a:spcAft>
              <a:buFont typeface="Arial"/>
              <a:buChar char="•"/>
            </a:pPr>
            <a:endParaRPr lang="en-US" sz="2600" dirty="0">
              <a:solidFill>
                <a:srgbClr val="36363A"/>
              </a:solidFill>
              <a:latin typeface="Helvetica" panose="020B0604020202020204" pitchFamily="34" charset="0"/>
              <a:ea typeface="Calibri"/>
              <a:cs typeface="Helvetica" panose="020B0604020202020204" pitchFamily="34" charset="0"/>
            </a:endParaRPr>
          </a:p>
        </p:txBody>
      </p:sp>
    </p:spTree>
    <p:extLst>
      <p:ext uri="{BB962C8B-B14F-4D97-AF65-F5344CB8AC3E}">
        <p14:creationId xmlns:p14="http://schemas.microsoft.com/office/powerpoint/2010/main" val="3192064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3764B-BDFD-069C-BA3F-CCF6CA0BBD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AF83C9-1D28-BEEB-0E50-0061741C925A}"/>
              </a:ext>
            </a:extLst>
          </p:cNvPr>
          <p:cNvSpPr txBox="1">
            <a:spLocks/>
          </p:cNvSpPr>
          <p:nvPr/>
        </p:nvSpPr>
        <p:spPr>
          <a:xfrm>
            <a:off x="41098" y="302480"/>
            <a:ext cx="12150902" cy="726238"/>
          </a:xfrm>
          <a:prstGeom prst="rect">
            <a:avLst/>
          </a:prstGeom>
          <a:effectLst/>
        </p:spPr>
        <p:txBody>
          <a:bodyPr lIns="91440" tIns="45720" rIns="91440" bIns="45720" anchor="t"/>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b="1">
                <a:ln>
                  <a:noFill/>
                </a:ln>
                <a:solidFill>
                  <a:schemeClr val="bg1"/>
                </a:solidFill>
                <a:effectLst/>
                <a:latin typeface="Helvetica"/>
                <a:ea typeface="Calibri"/>
                <a:cs typeface="Helvetica"/>
              </a:rPr>
              <a:t>Discussion Question – Roundtable Discussion 2</a:t>
            </a:r>
            <a:endParaRPr lang="en-US" b="1">
              <a:ln>
                <a:noFill/>
              </a:ln>
              <a:solidFill>
                <a:schemeClr val="bg1"/>
              </a:solidFill>
              <a:effectLst/>
              <a:latin typeface="Helvetica" panose="020B0604020202020204" pitchFamily="34" charset="0"/>
              <a:ea typeface="Calibri"/>
              <a:cs typeface="Helvetica" panose="020B0604020202020204" pitchFamily="34" charset="0"/>
            </a:endParaRPr>
          </a:p>
        </p:txBody>
      </p:sp>
      <p:sp>
        <p:nvSpPr>
          <p:cNvPr id="3" name="TextBox 2">
            <a:extLst>
              <a:ext uri="{FF2B5EF4-FFF2-40B4-BE49-F238E27FC236}">
                <a16:creationId xmlns:a16="http://schemas.microsoft.com/office/drawing/2014/main" id="{D26BFC20-13AA-8432-FB0E-BAA2357F40BB}"/>
              </a:ext>
            </a:extLst>
          </p:cNvPr>
          <p:cNvSpPr txBox="1"/>
          <p:nvPr/>
        </p:nvSpPr>
        <p:spPr>
          <a:xfrm>
            <a:off x="503662" y="2454764"/>
            <a:ext cx="11184676" cy="1569660"/>
          </a:xfrm>
          <a:prstGeom prst="rect">
            <a:avLst/>
          </a:prstGeom>
          <a:noFill/>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spcAft>
                <a:spcPts val="1000"/>
              </a:spcAft>
            </a:pPr>
            <a:r>
              <a:rPr lang="en-US" sz="9600" b="1" i="0" u="none" strike="noStrike" dirty="0">
                <a:solidFill>
                  <a:srgbClr val="800000"/>
                </a:solidFill>
                <a:effectLst/>
                <a:latin typeface="Helvetica"/>
                <a:cs typeface="Helvetica"/>
              </a:rPr>
              <a:t>Q &amp; </a:t>
            </a:r>
            <a:r>
              <a:rPr lang="en-US" sz="9600" b="1" dirty="0">
                <a:solidFill>
                  <a:srgbClr val="800000"/>
                </a:solidFill>
                <a:latin typeface="Helvetica"/>
                <a:cs typeface="Helvetica"/>
              </a:rPr>
              <a:t>R</a:t>
            </a:r>
            <a:endParaRPr lang="en-US" sz="9600" dirty="0">
              <a:solidFill>
                <a:srgbClr val="36363A"/>
              </a:solidFill>
              <a:latin typeface="Helvetica"/>
              <a:ea typeface="Calibri"/>
              <a:cs typeface="Helvetica"/>
            </a:endParaRPr>
          </a:p>
        </p:txBody>
      </p:sp>
    </p:spTree>
    <p:extLst>
      <p:ext uri="{BB962C8B-B14F-4D97-AF65-F5344CB8AC3E}">
        <p14:creationId xmlns:p14="http://schemas.microsoft.com/office/powerpoint/2010/main" val="3532619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9B78D-17C4-C0BC-8325-DB718C4B8F4C}"/>
              </a:ext>
            </a:extLst>
          </p:cNvPr>
          <p:cNvSpPr txBox="1">
            <a:spLocks/>
          </p:cNvSpPr>
          <p:nvPr/>
        </p:nvSpPr>
        <p:spPr>
          <a:xfrm>
            <a:off x="740230" y="1922106"/>
            <a:ext cx="3603442" cy="2102917"/>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3000" b="1" kern="1200">
                <a:solidFill>
                  <a:schemeClr val="bg1"/>
                </a:solidFill>
                <a:latin typeface="Montserrat" panose="00000500000000000000" pitchFamily="2" charset="0"/>
                <a:ea typeface="+mj-ea"/>
                <a:cs typeface="+mj-cs"/>
              </a:defRPr>
            </a:lvl1pPr>
          </a:lstStyle>
          <a:p>
            <a:pPr defTabSz="457200">
              <a:spcAft>
                <a:spcPts val="600"/>
              </a:spcAft>
            </a:pPr>
            <a:r>
              <a:rPr lang="fr-FR" sz="4000">
                <a:ln>
                  <a:solidFill>
                    <a:schemeClr val="bg1">
                      <a:lumMod val="75000"/>
                      <a:lumOff val="25000"/>
                      <a:alpha val="10000"/>
                    </a:schemeClr>
                  </a:solidFill>
                </a:ln>
                <a:solidFill>
                  <a:srgbClr val="36363A"/>
                </a:solidFill>
                <a:latin typeface="Helvetica" panose="020B0604020202020204" pitchFamily="34" charset="0"/>
                <a:ea typeface="Calibri"/>
                <a:cs typeface="Helvetica" panose="020B0604020202020204" pitchFamily="34" charset="0"/>
              </a:rPr>
              <a:t>Nous vous invitons à poursuivre la conversation!</a:t>
            </a:r>
          </a:p>
        </p:txBody>
      </p:sp>
      <p:sp>
        <p:nvSpPr>
          <p:cNvPr id="3" name="Content Placeholder 2">
            <a:extLst>
              <a:ext uri="{FF2B5EF4-FFF2-40B4-BE49-F238E27FC236}">
                <a16:creationId xmlns:a16="http://schemas.microsoft.com/office/drawing/2014/main" id="{D25D15FB-8376-614C-1523-4F4037AB47BE}"/>
              </a:ext>
            </a:extLst>
          </p:cNvPr>
          <p:cNvSpPr txBox="1">
            <a:spLocks/>
          </p:cNvSpPr>
          <p:nvPr/>
        </p:nvSpPr>
        <p:spPr>
          <a:xfrm>
            <a:off x="4942939" y="1848710"/>
            <a:ext cx="6932386" cy="3472307"/>
          </a:xfrm>
          <a:prstGeom prst="rect">
            <a:avLst/>
          </a:prstGeom>
        </p:spPr>
        <p:txBody>
          <a:bodyPr vert="horz" lIns="91440" tIns="45720" rIns="91440" bIns="45720" rtlCol="0" anchor="ctr">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0" indent="0">
              <a:buNone/>
            </a:pPr>
            <a:r>
              <a:rPr lang="fr-FR" sz="3000">
                <a:solidFill>
                  <a:srgbClr val="36363A"/>
                </a:solidFill>
                <a:effectLst/>
                <a:latin typeface="Helvetica" panose="020B0604020202020204" pitchFamily="34" charset="0"/>
                <a:cs typeface="Helvetica" panose="020B0604020202020204" pitchFamily="34" charset="0"/>
              </a:rPr>
              <a:t>Visitez la plateforme en ligne de participation publique à partir du 8 janvier: </a:t>
            </a:r>
            <a:r>
              <a:rPr lang="fr-FR" sz="3000">
                <a:solidFill>
                  <a:srgbClr val="800000"/>
                </a:solidFill>
                <a:effectLst/>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https://forum-irsc.ca/mise-a-jour-srap</a:t>
            </a:r>
            <a:r>
              <a:rPr lang="fr-FR" sz="3000">
                <a:solidFill>
                  <a:srgbClr val="800000"/>
                </a:solidFill>
                <a:effectLst/>
                <a:latin typeface="Helvetica" panose="020B0604020202020204" pitchFamily="34" charset="0"/>
                <a:cs typeface="Helvetica" panose="020B0604020202020204" pitchFamily="34" charset="0"/>
              </a:rPr>
              <a:t>  </a:t>
            </a:r>
          </a:p>
          <a:p>
            <a:pPr marL="0" indent="0">
              <a:buNone/>
            </a:pPr>
            <a:r>
              <a:rPr lang="fr-FR" sz="3000">
                <a:solidFill>
                  <a:srgbClr val="36363A"/>
                </a:solidFill>
                <a:effectLst/>
                <a:latin typeface="Helvetica" panose="020B0604020202020204" pitchFamily="34" charset="0"/>
                <a:cs typeface="Helvetica" panose="020B0604020202020204" pitchFamily="34" charset="0"/>
              </a:rPr>
              <a:t>Découvrez ce que disent les autres et partagez vos idées jusqu’au 31 mars 2024. </a:t>
            </a:r>
          </a:p>
        </p:txBody>
      </p:sp>
      <p:pic>
        <p:nvPicPr>
          <p:cNvPr id="6" name="Graphic 5" descr="Green image with group of people at the table represents continued discussion and exchange of ideas.">
            <a:extLst>
              <a:ext uri="{FF2B5EF4-FFF2-40B4-BE49-F238E27FC236}">
                <a16:creationId xmlns:a16="http://schemas.microsoft.com/office/drawing/2014/main" id="{8D99419F-DBD2-ECC2-CAA8-1CE35BEFD9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4013" y="3584864"/>
            <a:ext cx="3147516" cy="3147516"/>
          </a:xfrm>
          <a:prstGeom prst="rect">
            <a:avLst/>
          </a:prstGeom>
        </p:spPr>
      </p:pic>
      <p:pic>
        <p:nvPicPr>
          <p:cNvPr id="7" name="Picture 6" descr="The bottom right image displays SPOR acronym logo in both official languages as mirror images of one another. At the top of the logo it says Strategy for Patient-oriented Research and at the bottom, putting patients first.">
            <a:extLst>
              <a:ext uri="{FF2B5EF4-FFF2-40B4-BE49-F238E27FC236}">
                <a16:creationId xmlns:a16="http://schemas.microsoft.com/office/drawing/2014/main" id="{5A7D574B-A2FA-3673-8EFE-CC2F8DBE7CEB}"/>
              </a:ext>
            </a:extLst>
          </p:cNvPr>
          <p:cNvPicPr>
            <a:picLocks noChangeAspect="1"/>
          </p:cNvPicPr>
          <p:nvPr/>
        </p:nvPicPr>
        <p:blipFill>
          <a:blip r:embed="rId6"/>
          <a:stretch>
            <a:fillRect/>
          </a:stretch>
        </p:blipFill>
        <p:spPr>
          <a:xfrm>
            <a:off x="8701520" y="5881254"/>
            <a:ext cx="2947886" cy="665451"/>
          </a:xfrm>
          <a:prstGeom prst="rect">
            <a:avLst/>
          </a:prstGeom>
        </p:spPr>
      </p:pic>
      <p:sp>
        <p:nvSpPr>
          <p:cNvPr id="5" name="TextBox 4">
            <a:extLst>
              <a:ext uri="{FF2B5EF4-FFF2-40B4-BE49-F238E27FC236}">
                <a16:creationId xmlns:a16="http://schemas.microsoft.com/office/drawing/2014/main" id="{D74CD615-D8F4-09BE-EDCC-8517F36D5FE9}"/>
              </a:ext>
            </a:extLst>
          </p:cNvPr>
          <p:cNvSpPr txBox="1"/>
          <p:nvPr/>
        </p:nvSpPr>
        <p:spPr>
          <a:xfrm>
            <a:off x="0" y="311295"/>
            <a:ext cx="12192000" cy="646331"/>
          </a:xfrm>
          <a:prstGeom prst="rect">
            <a:avLst/>
          </a:prstGeom>
        </p:spPr>
        <p:txBody>
          <a:bodyPr vert="horz" lIns="91440" tIns="45720" rIns="91440" bIns="45720" rtlCol="0" anchor="ctr">
            <a:normAutofit fontScale="92500" lnSpcReduction="10000"/>
          </a:bodyPr>
          <a:lstStyle>
            <a:defPPr>
              <a:defRPr lang="en-US"/>
            </a:defPPr>
            <a:lvl1pPr>
              <a:lnSpc>
                <a:spcPct val="90000"/>
              </a:lnSpc>
              <a:spcBef>
                <a:spcPct val="0"/>
              </a:spcBef>
              <a:spcAft>
                <a:spcPts val="600"/>
              </a:spcAft>
              <a:buNone/>
              <a:defRPr sz="4000" b="1">
                <a:ln>
                  <a:solidFill>
                    <a:schemeClr val="bg1">
                      <a:lumMod val="75000"/>
                      <a:lumOff val="25000"/>
                      <a:alpha val="10000"/>
                    </a:schemeClr>
                  </a:solidFill>
                </a:ln>
                <a:solidFill>
                  <a:schemeClr val="tx2"/>
                </a:solidFill>
                <a:latin typeface="Calibri"/>
                <a:ea typeface="Calibri"/>
                <a:cs typeface="Calibri"/>
              </a:defRPr>
            </a:lvl1pPr>
          </a:lstStyle>
          <a:p>
            <a:pPr algn="ctr"/>
            <a:r>
              <a:rPr lang="en-US" sz="4800">
                <a:solidFill>
                  <a:srgbClr val="36363A"/>
                </a:solidFill>
                <a:latin typeface="Helvetica" panose="020B0604020202020204" pitchFamily="34" charset="0"/>
                <a:cs typeface="Helvetica" panose="020B0604020202020204" pitchFamily="34" charset="0"/>
              </a:rPr>
              <a:t>Merci!</a:t>
            </a:r>
          </a:p>
        </p:txBody>
      </p:sp>
      <p:cxnSp>
        <p:nvCxnSpPr>
          <p:cNvPr id="10" name="Straight Connector 9">
            <a:extLst>
              <a:ext uri="{FF2B5EF4-FFF2-40B4-BE49-F238E27FC236}">
                <a16:creationId xmlns:a16="http://schemas.microsoft.com/office/drawing/2014/main" id="{069779D0-FC3B-0F0A-7AEB-EEC1832472A4}"/>
              </a:ext>
            </a:extLst>
          </p:cNvPr>
          <p:cNvCxnSpPr>
            <a:cxnSpLocks/>
          </p:cNvCxnSpPr>
          <p:nvPr/>
        </p:nvCxnSpPr>
        <p:spPr>
          <a:xfrm>
            <a:off x="4705815" y="2213263"/>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5710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1F03B-A6AA-E401-D531-D239F30E28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768943-00ED-0C4E-4551-187988AC4CDC}"/>
              </a:ext>
            </a:extLst>
          </p:cNvPr>
          <p:cNvSpPr txBox="1">
            <a:spLocks/>
          </p:cNvSpPr>
          <p:nvPr/>
        </p:nvSpPr>
        <p:spPr>
          <a:xfrm>
            <a:off x="213328" y="481868"/>
            <a:ext cx="12193712" cy="717676"/>
          </a:xfrm>
          <a:prstGeom prst="rect">
            <a:avLst/>
          </a:prstGeom>
          <a:effectLst/>
        </p:spPr>
        <p:txBody>
          <a:bodyPr lIns="91440" tIns="45720" rIns="91440" bIns="45720" anchor="t"/>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b="1" dirty="0" err="1">
                <a:solidFill>
                  <a:schemeClr val="tx1"/>
                </a:solidFill>
                <a:effectLst/>
                <a:latin typeface="Helvetica"/>
                <a:cs typeface="Helvetica"/>
              </a:rPr>
              <a:t>Objectifs</a:t>
            </a:r>
            <a:r>
              <a:rPr lang="en-US" b="1" dirty="0">
                <a:solidFill>
                  <a:schemeClr val="tx1"/>
                </a:solidFill>
                <a:effectLst/>
                <a:latin typeface="Helvetica"/>
                <a:cs typeface="Helvetica"/>
              </a:rPr>
              <a:t> de la session</a:t>
            </a:r>
            <a:endParaRPr lang="en-CA" b="1" dirty="0">
              <a:solidFill>
                <a:schemeClr val="tx1"/>
              </a:solidFill>
              <a:effectLst/>
              <a:latin typeface="Helvetica" panose="020B0604020202020204" pitchFamily="34" charset="0"/>
              <a:cs typeface="Helvetica" panose="020B0604020202020204" pitchFamily="34" charset="0"/>
            </a:endParaRPr>
          </a:p>
        </p:txBody>
      </p:sp>
      <p:sp>
        <p:nvSpPr>
          <p:cNvPr id="3" name="TextBox 2">
            <a:extLst>
              <a:ext uri="{FF2B5EF4-FFF2-40B4-BE49-F238E27FC236}">
                <a16:creationId xmlns:a16="http://schemas.microsoft.com/office/drawing/2014/main" id="{637E5719-5342-1B55-52DA-3F9D0CBAE381}"/>
              </a:ext>
            </a:extLst>
          </p:cNvPr>
          <p:cNvSpPr txBox="1"/>
          <p:nvPr/>
        </p:nvSpPr>
        <p:spPr>
          <a:xfrm>
            <a:off x="919931" y="1958374"/>
            <a:ext cx="10547140" cy="4308872"/>
          </a:xfrm>
          <a:prstGeom prst="rect">
            <a:avLst/>
          </a:prstGeom>
          <a:noFill/>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fontAlgn="base">
              <a:spcBef>
                <a:spcPct val="0"/>
              </a:spcBef>
              <a:spcAft>
                <a:spcPts val="1200"/>
              </a:spcAft>
              <a:buAutoNum type="arabicPeriod"/>
            </a:pPr>
            <a:r>
              <a:rPr lang="fr-FR" sz="2800" dirty="0">
                <a:latin typeface="Helvetica"/>
                <a:cs typeface="Helvetica"/>
              </a:rPr>
              <a:t>Réviser les bases du programme SRAP </a:t>
            </a:r>
          </a:p>
          <a:p>
            <a:pPr marL="514350" indent="-514350" fontAlgn="base">
              <a:spcBef>
                <a:spcPct val="0"/>
              </a:spcBef>
              <a:spcAft>
                <a:spcPts val="1200"/>
              </a:spcAft>
              <a:buAutoNum type="arabicPeriod"/>
            </a:pPr>
            <a:r>
              <a:rPr lang="fr-FR" sz="2800" dirty="0">
                <a:latin typeface="Helvetica"/>
                <a:cs typeface="Helvetica"/>
              </a:rPr>
              <a:t>Vue d'ensemble : Actualisation de la stratégie SRAP</a:t>
            </a:r>
            <a:endParaRPr lang="fr-FR" sz="2800">
              <a:latin typeface="Helvetica"/>
              <a:cs typeface="Helvetica"/>
            </a:endParaRPr>
          </a:p>
          <a:p>
            <a:pPr marL="514350" indent="-514350" fontAlgn="base">
              <a:spcBef>
                <a:spcPct val="0"/>
              </a:spcBef>
              <a:spcAft>
                <a:spcPts val="1200"/>
              </a:spcAft>
              <a:buAutoNum type="arabicPeriod"/>
            </a:pPr>
            <a:r>
              <a:rPr lang="fr-FR" sz="2800" dirty="0">
                <a:latin typeface="Helvetica"/>
                <a:cs typeface="Helvetica"/>
              </a:rPr>
              <a:t>Discuter d'un thème en rapport avec les mandats de la SRAP et de </a:t>
            </a:r>
            <a:r>
              <a:rPr lang="en-US" sz="2800" dirty="0" err="1">
                <a:latin typeface="Helvetica"/>
                <a:cs typeface="Helvetica"/>
              </a:rPr>
              <a:t>Réseau</a:t>
            </a:r>
            <a:r>
              <a:rPr lang="en-US" sz="2800" dirty="0">
                <a:latin typeface="Helvetica"/>
                <a:cs typeface="Helvetica"/>
              </a:rPr>
              <a:t> Impact Recherche Canada</a:t>
            </a:r>
          </a:p>
          <a:p>
            <a:pPr marL="971550" lvl="1" indent="-514350" fontAlgn="base">
              <a:spcBef>
                <a:spcPct val="0"/>
              </a:spcBef>
              <a:spcAft>
                <a:spcPts val="1200"/>
              </a:spcAft>
              <a:buFont typeface="Arial"/>
              <a:buChar char="•"/>
            </a:pPr>
            <a:r>
              <a:rPr lang="fr-FR" sz="2400" dirty="0">
                <a:latin typeface="Helvetica"/>
                <a:cs typeface="Helvetica"/>
              </a:rPr>
              <a:t>Renforcer la collaboration avec les décideurs et les services de santé pour accroître l'impact de la recherche</a:t>
            </a:r>
            <a:endParaRPr lang="en-US" sz="2400" dirty="0">
              <a:solidFill>
                <a:schemeClr val="bg1"/>
              </a:solidFill>
              <a:latin typeface="Helvetica"/>
              <a:cs typeface="Helvetica"/>
            </a:endParaRPr>
          </a:p>
          <a:p>
            <a:pPr marL="971550" lvl="1" indent="-514350">
              <a:spcBef>
                <a:spcPct val="0"/>
              </a:spcBef>
              <a:spcAft>
                <a:spcPts val="1200"/>
              </a:spcAft>
              <a:buFont typeface="Arial" panose="020F0302020204030204"/>
              <a:buChar char="•"/>
            </a:pPr>
            <a:endParaRPr lang="en-US" sz="2800" dirty="0">
              <a:solidFill>
                <a:schemeClr val="bg1"/>
              </a:solidFill>
              <a:latin typeface="Helvetica"/>
              <a:cs typeface="Helvetica"/>
            </a:endParaRPr>
          </a:p>
          <a:p>
            <a:pPr marL="971550" lvl="1" indent="-514350">
              <a:spcBef>
                <a:spcPct val="0"/>
              </a:spcBef>
              <a:spcAft>
                <a:spcPts val="1200"/>
              </a:spcAft>
              <a:buFont typeface="Arial" panose="020F0302020204030204"/>
              <a:buChar char="•"/>
            </a:pPr>
            <a:endParaRPr lang="en-US" sz="2800" dirty="0">
              <a:solidFill>
                <a:schemeClr val="bg1"/>
              </a:solidFill>
              <a:latin typeface="Helvetica"/>
              <a:cs typeface="Helvetica"/>
            </a:endParaRPr>
          </a:p>
        </p:txBody>
      </p:sp>
    </p:spTree>
    <p:extLst>
      <p:ext uri="{BB962C8B-B14F-4D97-AF65-F5344CB8AC3E}">
        <p14:creationId xmlns:p14="http://schemas.microsoft.com/office/powerpoint/2010/main" val="762423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1F03B-A6AA-E401-D531-D239F30E28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768943-00ED-0C4E-4551-187988AC4CDC}"/>
              </a:ext>
            </a:extLst>
          </p:cNvPr>
          <p:cNvSpPr txBox="1">
            <a:spLocks/>
          </p:cNvSpPr>
          <p:nvPr/>
        </p:nvSpPr>
        <p:spPr>
          <a:xfrm>
            <a:off x="213328" y="481868"/>
            <a:ext cx="12193712" cy="717676"/>
          </a:xfrm>
          <a:prstGeom prst="rect">
            <a:avLst/>
          </a:prstGeom>
          <a:effectLst/>
        </p:spPr>
        <p:txBody>
          <a:bodyPr lIns="91440" tIns="45720" rIns="91440" bIns="45720" anchor="t"/>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err="1">
                <a:solidFill>
                  <a:schemeClr val="tx1"/>
                </a:solidFill>
                <a:effectLst/>
                <a:latin typeface="Helvetica"/>
                <a:cs typeface="Helvetica"/>
              </a:rPr>
              <a:t>Qu'est-ce</a:t>
            </a:r>
            <a:r>
              <a:rPr lang="en-US" sz="3600" b="1" dirty="0">
                <a:solidFill>
                  <a:schemeClr val="tx1"/>
                </a:solidFill>
                <a:effectLst/>
                <a:latin typeface="Helvetica"/>
                <a:cs typeface="Helvetica"/>
              </a:rPr>
              <a:t> que la recherche </a:t>
            </a:r>
            <a:r>
              <a:rPr lang="en-US" sz="3600" b="1" err="1">
                <a:solidFill>
                  <a:schemeClr val="tx1"/>
                </a:solidFill>
                <a:effectLst/>
                <a:latin typeface="Helvetica"/>
                <a:cs typeface="Helvetica"/>
              </a:rPr>
              <a:t>axée</a:t>
            </a:r>
            <a:r>
              <a:rPr lang="en-US" sz="3600" b="1">
                <a:solidFill>
                  <a:schemeClr val="tx1"/>
                </a:solidFill>
                <a:effectLst/>
                <a:latin typeface="Helvetica"/>
                <a:cs typeface="Helvetica"/>
              </a:rPr>
              <a:t> sur le </a:t>
            </a:r>
            <a:endParaRPr lang="en-US" sz="3600">
              <a:ln>
                <a:solidFill>
                  <a:prstClr val="white">
                    <a:lumMod val="75000"/>
                    <a:lumOff val="25000"/>
                    <a:alpha val="10000"/>
                  </a:prstClr>
                </a:solidFill>
              </a:ln>
              <a:solidFill>
                <a:schemeClr val="tx1"/>
              </a:solidFill>
              <a:effectLst>
                <a:outerShdw blurRad="9525" dist="25400" dir="14640000" algn="tl" rotWithShape="0">
                  <a:prstClr val="white">
                    <a:alpha val="30000"/>
                  </a:prstClr>
                </a:outerShdw>
              </a:effectLst>
              <a:latin typeface="Calibri Light" panose="020F0302020204030204"/>
              <a:ea typeface="Calibri Light" panose="020F0302020204030204"/>
              <a:cs typeface="Helvetica"/>
            </a:endParaRPr>
          </a:p>
          <a:p>
            <a:r>
              <a:rPr lang="en-US" sz="3600" b="1">
                <a:solidFill>
                  <a:schemeClr val="tx1"/>
                </a:solidFill>
                <a:effectLst/>
                <a:latin typeface="Helvetica"/>
                <a:cs typeface="Helvetica"/>
              </a:rPr>
              <a:t>patient (RAP) ?</a:t>
            </a:r>
            <a:endParaRPr lang="en-US" sz="3600">
              <a:ln>
                <a:solidFill>
                  <a:prstClr val="white">
                    <a:lumMod val="75000"/>
                    <a:lumOff val="25000"/>
                    <a:alpha val="10000"/>
                  </a:prstClr>
                </a:solidFill>
              </a:ln>
              <a:solidFill>
                <a:schemeClr val="tx1"/>
              </a:solidFill>
              <a:effectLst>
                <a:outerShdw blurRad="9525" dist="25400" dir="14640000" algn="tl" rotWithShape="0">
                  <a:prstClr val="white">
                    <a:alpha val="30000"/>
                  </a:prstClr>
                </a:outerShdw>
              </a:effectLst>
              <a:ea typeface="Calibri Light"/>
            </a:endParaRPr>
          </a:p>
        </p:txBody>
      </p:sp>
      <p:sp>
        <p:nvSpPr>
          <p:cNvPr id="3" name="TextBox 2">
            <a:extLst>
              <a:ext uri="{FF2B5EF4-FFF2-40B4-BE49-F238E27FC236}">
                <a16:creationId xmlns:a16="http://schemas.microsoft.com/office/drawing/2014/main" id="{637E5719-5342-1B55-52DA-3F9D0CBAE381}"/>
              </a:ext>
            </a:extLst>
          </p:cNvPr>
          <p:cNvSpPr txBox="1"/>
          <p:nvPr/>
        </p:nvSpPr>
        <p:spPr>
          <a:xfrm>
            <a:off x="910406" y="2215549"/>
            <a:ext cx="10547140" cy="4031873"/>
          </a:xfrm>
          <a:prstGeom prst="rect">
            <a:avLst/>
          </a:prstGeom>
          <a:noFill/>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0"/>
              </a:spcBef>
              <a:spcAft>
                <a:spcPts val="1200"/>
              </a:spcAft>
            </a:pPr>
            <a:r>
              <a:rPr lang="fr-FR" sz="3600" dirty="0">
                <a:latin typeface="Helvetica"/>
                <a:cs typeface="Helvetica"/>
              </a:rPr>
              <a:t>La recherche axée sur le patient engage les </a:t>
            </a:r>
            <a:r>
              <a:rPr lang="fr-FR" sz="3600" b="1" dirty="0">
                <a:latin typeface="Helvetica"/>
                <a:cs typeface="Helvetica"/>
              </a:rPr>
              <a:t>personnes ayant une expérience de vie</a:t>
            </a:r>
            <a:r>
              <a:rPr lang="fr-FR" sz="3600" dirty="0">
                <a:latin typeface="Helvetica"/>
                <a:cs typeface="Helvetica"/>
              </a:rPr>
              <a:t> (PWLLE) et les </a:t>
            </a:r>
            <a:r>
              <a:rPr lang="fr-FR" sz="3600" b="1" dirty="0">
                <a:latin typeface="Helvetica"/>
                <a:cs typeface="Helvetica"/>
              </a:rPr>
              <a:t>utilisateurs des connaissances</a:t>
            </a:r>
            <a:r>
              <a:rPr lang="fr-FR" sz="3600" dirty="0">
                <a:latin typeface="Helvetica"/>
                <a:cs typeface="Helvetica"/>
              </a:rPr>
              <a:t> à accroître l'</a:t>
            </a:r>
            <a:r>
              <a:rPr lang="fr-FR" sz="3600" b="1" dirty="0">
                <a:latin typeface="Helvetica"/>
                <a:cs typeface="Helvetica"/>
              </a:rPr>
              <a:t>excellence</a:t>
            </a:r>
            <a:r>
              <a:rPr lang="fr-FR" sz="3600" dirty="0">
                <a:latin typeface="Helvetica"/>
                <a:cs typeface="Helvetica"/>
              </a:rPr>
              <a:t>, la </a:t>
            </a:r>
            <a:r>
              <a:rPr lang="fr-FR" sz="3600" b="1" dirty="0">
                <a:latin typeface="Helvetica"/>
                <a:cs typeface="Helvetica"/>
              </a:rPr>
              <a:t>pertinence</a:t>
            </a:r>
            <a:r>
              <a:rPr lang="fr-FR" sz="3600" dirty="0">
                <a:latin typeface="Helvetica"/>
                <a:cs typeface="Helvetica"/>
              </a:rPr>
              <a:t> et l</a:t>
            </a:r>
            <a:r>
              <a:rPr lang="fr-FR" sz="3600" b="1" dirty="0">
                <a:latin typeface="Helvetica"/>
                <a:cs typeface="Helvetica"/>
              </a:rPr>
              <a:t>'impact</a:t>
            </a:r>
            <a:r>
              <a:rPr lang="fr-FR" sz="3600" dirty="0">
                <a:latin typeface="Helvetica"/>
                <a:cs typeface="Helvetica"/>
              </a:rPr>
              <a:t> de la recherche.</a:t>
            </a:r>
            <a:endParaRPr lang="en-US" sz="3600" dirty="0">
              <a:ea typeface="Calibri" panose="020F0502020204030204"/>
              <a:cs typeface="Calibri" panose="020F0502020204030204"/>
            </a:endParaRPr>
          </a:p>
          <a:p>
            <a:pPr marL="971550" lvl="1" indent="-514350">
              <a:spcBef>
                <a:spcPct val="0"/>
              </a:spcBef>
              <a:spcAft>
                <a:spcPts val="1200"/>
              </a:spcAft>
              <a:buFont typeface="Arial" panose="020F0302020204030204"/>
              <a:buChar char="•"/>
            </a:pPr>
            <a:endParaRPr lang="en-US" sz="2800" dirty="0">
              <a:solidFill>
                <a:schemeClr val="bg1"/>
              </a:solidFill>
              <a:latin typeface="Helvetica"/>
              <a:cs typeface="Helvetica"/>
            </a:endParaRPr>
          </a:p>
          <a:p>
            <a:pPr marL="971550" lvl="1" indent="-514350">
              <a:spcBef>
                <a:spcPct val="0"/>
              </a:spcBef>
              <a:spcAft>
                <a:spcPts val="1200"/>
              </a:spcAft>
              <a:buFont typeface="Arial" panose="020F0302020204030204"/>
              <a:buChar char="•"/>
            </a:pPr>
            <a:endParaRPr lang="en-US" sz="2800" dirty="0">
              <a:solidFill>
                <a:schemeClr val="bg1"/>
              </a:solidFill>
              <a:latin typeface="Helvetica"/>
              <a:cs typeface="Helvetica"/>
            </a:endParaRPr>
          </a:p>
        </p:txBody>
      </p:sp>
    </p:spTree>
    <p:extLst>
      <p:ext uri="{BB962C8B-B14F-4D97-AF65-F5344CB8AC3E}">
        <p14:creationId xmlns:p14="http://schemas.microsoft.com/office/powerpoint/2010/main" val="1841042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E80E55-71C2-A100-AB6A-2C34F430447F}"/>
              </a:ext>
            </a:extLst>
          </p:cNvPr>
          <p:cNvSpPr>
            <a:spLocks noGrp="1"/>
          </p:cNvSpPr>
          <p:nvPr>
            <p:ph type="title"/>
          </p:nvPr>
        </p:nvSpPr>
        <p:spPr>
          <a:xfrm>
            <a:off x="969352" y="121480"/>
            <a:ext cx="9482504" cy="1181862"/>
          </a:xfrm>
          <a:noFill/>
          <a:effectLst/>
        </p:spPr>
        <p:txBody>
          <a:bodyPr/>
          <a:lstStyle/>
          <a:p>
            <a:r>
              <a:rPr lang="en-US" sz="3600" b="1" dirty="0">
                <a:solidFill>
                  <a:schemeClr val="tx1"/>
                </a:solidFill>
                <a:latin typeface="Helvetica"/>
                <a:cs typeface="Helvetica"/>
              </a:rPr>
              <a:t>La RAP fait </a:t>
            </a:r>
            <a:r>
              <a:rPr lang="en-US" sz="3600" b="1" err="1">
                <a:solidFill>
                  <a:schemeClr val="tx1"/>
                </a:solidFill>
                <a:latin typeface="Helvetica"/>
                <a:cs typeface="Helvetica"/>
              </a:rPr>
              <a:t>progresser</a:t>
            </a:r>
            <a:r>
              <a:rPr lang="en-US" sz="3600" b="1" dirty="0">
                <a:solidFill>
                  <a:schemeClr val="tx1"/>
                </a:solidFill>
                <a:latin typeface="Helvetica"/>
                <a:cs typeface="Helvetica"/>
              </a:rPr>
              <a:t> </a:t>
            </a:r>
            <a:r>
              <a:rPr lang="en-US" sz="3600" b="1" err="1">
                <a:solidFill>
                  <a:schemeClr val="tx1"/>
                </a:solidFill>
                <a:latin typeface="Helvetica"/>
                <a:cs typeface="Helvetica"/>
              </a:rPr>
              <a:t>l'impact</a:t>
            </a:r>
            <a:r>
              <a:rPr lang="en-US" sz="3600" b="1" dirty="0">
                <a:solidFill>
                  <a:schemeClr val="tx1"/>
                </a:solidFill>
                <a:latin typeface="Helvetica"/>
                <a:cs typeface="Helvetica"/>
              </a:rPr>
              <a:t> de la recherche</a:t>
            </a:r>
            <a:endParaRPr lang="en-US" sz="3600" dirty="0">
              <a:solidFill>
                <a:schemeClr val="tx1"/>
              </a:solidFill>
            </a:endParaRPr>
          </a:p>
        </p:txBody>
      </p:sp>
      <p:sp>
        <p:nvSpPr>
          <p:cNvPr id="2" name="TextBox 1">
            <a:extLst>
              <a:ext uri="{FF2B5EF4-FFF2-40B4-BE49-F238E27FC236}">
                <a16:creationId xmlns:a16="http://schemas.microsoft.com/office/drawing/2014/main" id="{6FAE894C-4511-F275-A596-2D6AC408A87D}"/>
              </a:ext>
            </a:extLst>
          </p:cNvPr>
          <p:cNvSpPr txBox="1"/>
          <p:nvPr/>
        </p:nvSpPr>
        <p:spPr>
          <a:xfrm>
            <a:off x="1041010" y="1521373"/>
            <a:ext cx="10439400" cy="4154984"/>
          </a:xfrm>
          <a:prstGeom prst="rect">
            <a:avLst/>
          </a:prstGeom>
          <a:noFill/>
          <a:effectLst/>
        </p:spPr>
        <p:txBody>
          <a:bodyPr wrap="square" rtlCol="0">
            <a:spAutoFit/>
          </a:bodyPr>
          <a:lstStyle/>
          <a:p>
            <a:endParaRPr lang="en-US" sz="2400">
              <a:solidFill>
                <a:schemeClr val="bg1"/>
              </a:solidFill>
              <a:latin typeface="Helvetica" panose="020B0604020202020204" pitchFamily="34" charset="0"/>
              <a:ea typeface="Calibri" panose="020F0502020204030204" pitchFamily="34" charset="0"/>
              <a:cs typeface="Helvetica" panose="020B0604020202020204" pitchFamily="34" charset="0"/>
            </a:endParaRPr>
          </a:p>
          <a:p>
            <a:endParaRPr lang="en-US" sz="2400">
              <a:solidFill>
                <a:schemeClr val="bg1"/>
              </a:solidFill>
              <a:latin typeface="Helvetica" panose="020B0604020202020204" pitchFamily="34" charset="0"/>
              <a:ea typeface="Calibri" panose="020F0502020204030204" pitchFamily="34" charset="0"/>
              <a:cs typeface="Helvetica" panose="020B0604020202020204" pitchFamily="34" charset="0"/>
            </a:endParaRPr>
          </a:p>
          <a:p>
            <a:endParaRPr lang="en-US" sz="2400">
              <a:solidFill>
                <a:schemeClr val="bg1"/>
              </a:solidFill>
              <a:latin typeface="Helvetica" panose="020B0604020202020204" pitchFamily="34" charset="0"/>
              <a:ea typeface="Calibri" panose="020F0502020204030204" pitchFamily="34" charset="0"/>
              <a:cs typeface="Helvetica" panose="020B0604020202020204" pitchFamily="34" charset="0"/>
            </a:endParaRPr>
          </a:p>
          <a:p>
            <a:endParaRPr lang="en-US" sz="2400">
              <a:solidFill>
                <a:schemeClr val="bg1"/>
              </a:solidFill>
              <a:latin typeface="Helvetica" panose="020B0604020202020204" pitchFamily="34" charset="0"/>
              <a:ea typeface="Calibri" panose="020F0502020204030204" pitchFamily="34" charset="0"/>
              <a:cs typeface="Helvetica" panose="020B0604020202020204" pitchFamily="34" charset="0"/>
            </a:endParaRPr>
          </a:p>
          <a:p>
            <a:endParaRPr lang="en-US" sz="2400">
              <a:solidFill>
                <a:schemeClr val="bg1"/>
              </a:solidFill>
              <a:latin typeface="Helvetica" panose="020B0604020202020204" pitchFamily="34" charset="0"/>
              <a:ea typeface="Calibri" panose="020F0502020204030204" pitchFamily="34" charset="0"/>
              <a:cs typeface="Helvetica" panose="020B0604020202020204" pitchFamily="34" charset="0"/>
            </a:endParaRPr>
          </a:p>
          <a:p>
            <a:endParaRPr lang="en-US" sz="2400">
              <a:solidFill>
                <a:schemeClr val="bg1"/>
              </a:solidFill>
              <a:latin typeface="Helvetica" panose="020B0604020202020204" pitchFamily="34" charset="0"/>
              <a:ea typeface="Calibri" panose="020F0502020204030204" pitchFamily="34" charset="0"/>
              <a:cs typeface="Helvetica" panose="020B0604020202020204" pitchFamily="34" charset="0"/>
            </a:endParaRPr>
          </a:p>
          <a:p>
            <a:endParaRPr lang="en-US" sz="2400">
              <a:solidFill>
                <a:schemeClr val="bg1"/>
              </a:solidFill>
              <a:latin typeface="Helvetica" panose="020B0604020202020204" pitchFamily="34" charset="0"/>
              <a:ea typeface="Calibri" panose="020F0502020204030204" pitchFamily="34" charset="0"/>
              <a:cs typeface="Helvetica" panose="020B0604020202020204" pitchFamily="34" charset="0"/>
            </a:endParaRPr>
          </a:p>
          <a:p>
            <a:endParaRPr lang="en-US" sz="2400">
              <a:solidFill>
                <a:schemeClr val="bg1"/>
              </a:solidFill>
              <a:latin typeface="Helvetica" panose="020B0604020202020204" pitchFamily="34" charset="0"/>
              <a:ea typeface="Calibri" panose="020F0502020204030204" pitchFamily="34" charset="0"/>
              <a:cs typeface="Helvetica" panose="020B0604020202020204" pitchFamily="34" charset="0"/>
            </a:endParaRPr>
          </a:p>
          <a:p>
            <a:endParaRPr lang="en-US" sz="2400">
              <a:solidFill>
                <a:schemeClr val="bg1"/>
              </a:solidFill>
              <a:latin typeface="Helvetica" panose="020B0604020202020204" pitchFamily="34" charset="0"/>
              <a:ea typeface="Calibri" panose="020F0502020204030204" pitchFamily="34" charset="0"/>
              <a:cs typeface="Helvetica" panose="020B0604020202020204" pitchFamily="34" charset="0"/>
            </a:endParaRPr>
          </a:p>
          <a:p>
            <a:endParaRPr lang="en-US" sz="2400">
              <a:solidFill>
                <a:schemeClr val="bg1"/>
              </a:solidFill>
              <a:latin typeface="Helvetica" panose="020B0604020202020204" pitchFamily="34" charset="0"/>
              <a:ea typeface="Calibri" panose="020F0502020204030204" pitchFamily="34" charset="0"/>
              <a:cs typeface="Helvetica" panose="020B0604020202020204" pitchFamily="34" charset="0"/>
            </a:endParaRPr>
          </a:p>
          <a:p>
            <a:endParaRPr lang="en-US" sz="2400">
              <a:solidFill>
                <a:schemeClr val="bg1"/>
              </a:solidFill>
              <a:latin typeface="Helvetica" panose="020B0604020202020204" pitchFamily="34" charset="0"/>
              <a:ea typeface="Calibri" panose="020F0502020204030204" pitchFamily="34" charset="0"/>
              <a:cs typeface="Helvetica" panose="020B0604020202020204" pitchFamily="34" charset="0"/>
            </a:endParaRPr>
          </a:p>
        </p:txBody>
      </p:sp>
      <p:sp>
        <p:nvSpPr>
          <p:cNvPr id="7" name="TextBox 6">
            <a:extLst>
              <a:ext uri="{FF2B5EF4-FFF2-40B4-BE49-F238E27FC236}">
                <a16:creationId xmlns:a16="http://schemas.microsoft.com/office/drawing/2014/main" id="{B265C8F1-669F-55FF-4F93-FAB8962B491E}"/>
              </a:ext>
            </a:extLst>
          </p:cNvPr>
          <p:cNvSpPr txBox="1"/>
          <p:nvPr/>
        </p:nvSpPr>
        <p:spPr>
          <a:xfrm>
            <a:off x="640373" y="1482730"/>
            <a:ext cx="2590800" cy="523220"/>
          </a:xfrm>
          <a:prstGeom prst="rect">
            <a:avLst/>
          </a:prstGeom>
          <a:noFill/>
          <a:effectLst/>
        </p:spPr>
        <p:txBody>
          <a:bodyPr wrap="square" rtlCol="0">
            <a:spAutoFit/>
          </a:bodyPr>
          <a:lstStyle/>
          <a:p>
            <a:pPr algn="ctr"/>
            <a:r>
              <a:rPr lang="en-US" sz="2800" b="1" dirty="0">
                <a:latin typeface="Helvetica" panose="020B0604020202020204" pitchFamily="34" charset="0"/>
                <a:cs typeface="Helvetica" panose="020B0604020202020204" pitchFamily="34" charset="0"/>
              </a:rPr>
              <a:t>Excellence</a:t>
            </a:r>
          </a:p>
        </p:txBody>
      </p:sp>
      <p:sp>
        <p:nvSpPr>
          <p:cNvPr id="8" name="TextBox 7">
            <a:extLst>
              <a:ext uri="{FF2B5EF4-FFF2-40B4-BE49-F238E27FC236}">
                <a16:creationId xmlns:a16="http://schemas.microsoft.com/office/drawing/2014/main" id="{74C00D4C-72DB-9A4C-FAAB-D7BD938D1095}"/>
              </a:ext>
            </a:extLst>
          </p:cNvPr>
          <p:cNvSpPr txBox="1"/>
          <p:nvPr/>
        </p:nvSpPr>
        <p:spPr>
          <a:xfrm>
            <a:off x="4415204" y="1505937"/>
            <a:ext cx="2590800" cy="523220"/>
          </a:xfrm>
          <a:prstGeom prst="rect">
            <a:avLst/>
          </a:prstGeom>
          <a:noFill/>
          <a:effectLst/>
        </p:spPr>
        <p:txBody>
          <a:bodyPr wrap="square" lIns="91440" tIns="45720" rIns="91440" bIns="45720" rtlCol="0" anchor="t">
            <a:spAutoFit/>
          </a:bodyPr>
          <a:lstStyle/>
          <a:p>
            <a:pPr algn="ctr"/>
            <a:r>
              <a:rPr lang="en-US" sz="2800" b="1" dirty="0">
                <a:latin typeface="Helvetica"/>
                <a:cs typeface="Helvetica"/>
              </a:rPr>
              <a:t>Pertinence</a:t>
            </a:r>
            <a:endParaRPr lang="en-US" sz="2800" b="1" dirty="0">
              <a:latin typeface="Helvetica" panose="020B0604020202020204" pitchFamily="34" charset="0"/>
              <a:cs typeface="Helvetica" panose="020B0604020202020204" pitchFamily="34" charset="0"/>
            </a:endParaRPr>
          </a:p>
        </p:txBody>
      </p:sp>
      <p:sp>
        <p:nvSpPr>
          <p:cNvPr id="9" name="TextBox 8">
            <a:extLst>
              <a:ext uri="{FF2B5EF4-FFF2-40B4-BE49-F238E27FC236}">
                <a16:creationId xmlns:a16="http://schemas.microsoft.com/office/drawing/2014/main" id="{C6D26CFF-1E73-0D0C-E41F-C976F54A3E8B}"/>
              </a:ext>
            </a:extLst>
          </p:cNvPr>
          <p:cNvSpPr txBox="1"/>
          <p:nvPr/>
        </p:nvSpPr>
        <p:spPr>
          <a:xfrm>
            <a:off x="7973158" y="1513810"/>
            <a:ext cx="2590800" cy="523220"/>
          </a:xfrm>
          <a:prstGeom prst="rect">
            <a:avLst/>
          </a:prstGeom>
          <a:noFill/>
          <a:effectLst/>
        </p:spPr>
        <p:txBody>
          <a:bodyPr wrap="square" rtlCol="0">
            <a:spAutoFit/>
          </a:bodyPr>
          <a:lstStyle/>
          <a:p>
            <a:pPr algn="ctr"/>
            <a:r>
              <a:rPr lang="en-US" sz="2800" b="1" dirty="0">
                <a:latin typeface="Helvetica" panose="020B0604020202020204" pitchFamily="34" charset="0"/>
                <a:cs typeface="Helvetica" panose="020B0604020202020204" pitchFamily="34" charset="0"/>
              </a:rPr>
              <a:t>Impact</a:t>
            </a:r>
          </a:p>
        </p:txBody>
      </p:sp>
      <p:sp>
        <p:nvSpPr>
          <p:cNvPr id="10" name="TextBox 9">
            <a:extLst>
              <a:ext uri="{FF2B5EF4-FFF2-40B4-BE49-F238E27FC236}">
                <a16:creationId xmlns:a16="http://schemas.microsoft.com/office/drawing/2014/main" id="{28D399E5-2095-BA91-E8D8-4E876BE00EDE}"/>
              </a:ext>
            </a:extLst>
          </p:cNvPr>
          <p:cNvSpPr txBox="1"/>
          <p:nvPr/>
        </p:nvSpPr>
        <p:spPr>
          <a:xfrm>
            <a:off x="4263535" y="2450514"/>
            <a:ext cx="3467099" cy="2308324"/>
          </a:xfrm>
          <a:prstGeom prst="rect">
            <a:avLst/>
          </a:prstGeom>
          <a:noFill/>
          <a:effectLst/>
        </p:spPr>
        <p:txBody>
          <a:bodyPr wrap="square" lIns="91440" tIns="45720" rIns="91440" bIns="45720" rtlCol="0" anchor="t">
            <a:spAutoFit/>
          </a:bodyPr>
          <a:lstStyle/>
          <a:p>
            <a:r>
              <a:rPr lang="en-US" sz="2400" dirty="0">
                <a:latin typeface="Helvetica"/>
                <a:cs typeface="Helvetica"/>
              </a:rPr>
              <a:t>La RAP se </a:t>
            </a:r>
            <a:r>
              <a:rPr lang="en-US" sz="2400" err="1">
                <a:latin typeface="Helvetica"/>
                <a:cs typeface="Helvetica"/>
              </a:rPr>
              <a:t>concentre</a:t>
            </a:r>
            <a:r>
              <a:rPr lang="en-US" sz="2400" dirty="0">
                <a:latin typeface="Helvetica"/>
                <a:cs typeface="Helvetica"/>
              </a:rPr>
              <a:t> sur les questions qui </a:t>
            </a:r>
            <a:r>
              <a:rPr lang="en-US" sz="2400" err="1">
                <a:latin typeface="Helvetica"/>
                <a:cs typeface="Helvetica"/>
              </a:rPr>
              <a:t>comptent</a:t>
            </a:r>
            <a:r>
              <a:rPr lang="en-US" sz="2400" dirty="0">
                <a:latin typeface="Helvetica"/>
                <a:cs typeface="Helvetica"/>
              </a:rPr>
              <a:t> pour les </a:t>
            </a:r>
            <a:r>
              <a:rPr lang="en-US" sz="2400" err="1">
                <a:latin typeface="Helvetica"/>
                <a:cs typeface="Helvetica"/>
              </a:rPr>
              <a:t>personnes</a:t>
            </a:r>
            <a:r>
              <a:rPr lang="en-US" sz="2400" dirty="0">
                <a:latin typeface="Helvetica"/>
                <a:cs typeface="Helvetica"/>
              </a:rPr>
              <a:t> et les </a:t>
            </a:r>
            <a:r>
              <a:rPr lang="en-US" sz="2400" err="1">
                <a:latin typeface="Helvetica"/>
                <a:cs typeface="Helvetica"/>
              </a:rPr>
              <a:t>communautés</a:t>
            </a:r>
            <a:r>
              <a:rPr lang="en-US" sz="2400" dirty="0">
                <a:latin typeface="Helvetica"/>
                <a:cs typeface="Helvetica"/>
              </a:rPr>
              <a:t> que nous </a:t>
            </a:r>
            <a:r>
              <a:rPr lang="en-US" sz="2400" err="1">
                <a:latin typeface="Helvetica"/>
                <a:cs typeface="Helvetica"/>
              </a:rPr>
              <a:t>servons</a:t>
            </a:r>
            <a:r>
              <a:rPr lang="en-US" sz="2400" dirty="0">
                <a:latin typeface="Helvetica"/>
                <a:cs typeface="Helvetica"/>
              </a:rPr>
              <a:t>.</a:t>
            </a:r>
            <a:endParaRPr lang="en-US" sz="2400" dirty="0"/>
          </a:p>
        </p:txBody>
      </p:sp>
      <p:sp>
        <p:nvSpPr>
          <p:cNvPr id="11" name="TextBox 10">
            <a:extLst>
              <a:ext uri="{FF2B5EF4-FFF2-40B4-BE49-F238E27FC236}">
                <a16:creationId xmlns:a16="http://schemas.microsoft.com/office/drawing/2014/main" id="{0269876E-5C6C-A5F6-864B-5DFAD9590012}"/>
              </a:ext>
            </a:extLst>
          </p:cNvPr>
          <p:cNvSpPr txBox="1"/>
          <p:nvPr/>
        </p:nvSpPr>
        <p:spPr>
          <a:xfrm>
            <a:off x="7997630" y="2436837"/>
            <a:ext cx="3390900" cy="3046988"/>
          </a:xfrm>
          <a:prstGeom prst="rect">
            <a:avLst/>
          </a:prstGeom>
          <a:noFill/>
          <a:effectLst/>
        </p:spPr>
        <p:txBody>
          <a:bodyPr wrap="square" lIns="91440" tIns="45720" rIns="91440" bIns="45720" rtlCol="0" anchor="t">
            <a:spAutoFit/>
          </a:bodyPr>
          <a:lstStyle/>
          <a:p>
            <a:r>
              <a:rPr lang="en-US" sz="2400" dirty="0">
                <a:latin typeface="Helvetica"/>
                <a:cs typeface="Helvetica"/>
              </a:rPr>
              <a:t>La RAP </a:t>
            </a:r>
            <a:r>
              <a:rPr lang="en-US" sz="2400" dirty="0" err="1">
                <a:latin typeface="Helvetica"/>
                <a:cs typeface="Helvetica"/>
              </a:rPr>
              <a:t>produit</a:t>
            </a:r>
            <a:r>
              <a:rPr lang="en-US" sz="2400" dirty="0">
                <a:latin typeface="Helvetica"/>
                <a:cs typeface="Helvetica"/>
              </a:rPr>
              <a:t> des </a:t>
            </a:r>
            <a:r>
              <a:rPr lang="en-US" sz="2400" dirty="0" err="1">
                <a:latin typeface="Helvetica"/>
                <a:cs typeface="Helvetica"/>
              </a:rPr>
              <a:t>connaissances</a:t>
            </a:r>
            <a:r>
              <a:rPr lang="en-US" sz="2400" dirty="0">
                <a:latin typeface="Helvetica"/>
                <a:cs typeface="Helvetica"/>
              </a:rPr>
              <a:t> qui </a:t>
            </a:r>
            <a:r>
              <a:rPr lang="en-US" sz="2400" dirty="0" err="1">
                <a:latin typeface="Helvetica"/>
                <a:cs typeface="Helvetica"/>
              </a:rPr>
              <a:t>ont</a:t>
            </a:r>
            <a:r>
              <a:rPr lang="en-US" sz="2400" dirty="0">
                <a:latin typeface="Helvetica"/>
                <a:cs typeface="Helvetica"/>
              </a:rPr>
              <a:t> plus de chances d'être </a:t>
            </a:r>
            <a:r>
              <a:rPr lang="en-US" sz="2400" dirty="0" err="1">
                <a:latin typeface="Helvetica"/>
                <a:cs typeface="Helvetica"/>
              </a:rPr>
              <a:t>utilisées</a:t>
            </a:r>
            <a:r>
              <a:rPr lang="en-US" sz="2400" dirty="0">
                <a:latin typeface="Helvetica"/>
                <a:cs typeface="Helvetica"/>
              </a:rPr>
              <a:t> dans les politiques, les </a:t>
            </a:r>
            <a:r>
              <a:rPr lang="en-US" sz="2400" dirty="0" err="1">
                <a:latin typeface="Helvetica"/>
                <a:cs typeface="Helvetica"/>
              </a:rPr>
              <a:t>prestations</a:t>
            </a:r>
            <a:r>
              <a:rPr lang="en-US" sz="2400" dirty="0">
                <a:latin typeface="Helvetica"/>
                <a:cs typeface="Helvetica"/>
              </a:rPr>
              <a:t> et les </a:t>
            </a:r>
            <a:r>
              <a:rPr lang="en-US" sz="2400" dirty="0" err="1">
                <a:latin typeface="Helvetica"/>
                <a:cs typeface="Helvetica"/>
              </a:rPr>
              <a:t>décisions</a:t>
            </a:r>
            <a:r>
              <a:rPr lang="en-US" sz="2400" dirty="0">
                <a:latin typeface="Helvetica"/>
                <a:cs typeface="Helvetica"/>
              </a:rPr>
              <a:t> </a:t>
            </a:r>
            <a:r>
              <a:rPr lang="en-US" sz="2400" dirty="0" err="1">
                <a:latin typeface="Helvetica"/>
                <a:cs typeface="Helvetica"/>
              </a:rPr>
              <a:t>en</a:t>
            </a:r>
            <a:r>
              <a:rPr lang="en-US" sz="2400" dirty="0">
                <a:latin typeface="Helvetica"/>
                <a:cs typeface="Helvetica"/>
              </a:rPr>
              <a:t> matière de </a:t>
            </a:r>
            <a:r>
              <a:rPr lang="en-US" sz="2400" dirty="0" err="1">
                <a:latin typeface="Helvetica"/>
                <a:cs typeface="Helvetica"/>
              </a:rPr>
              <a:t>santé</a:t>
            </a:r>
            <a:r>
              <a:rPr lang="en-US" sz="2400" dirty="0">
                <a:latin typeface="Helvetica"/>
                <a:cs typeface="Helvetica"/>
              </a:rPr>
              <a:t>.</a:t>
            </a:r>
            <a:endParaRPr lang="en-US" sz="2400" dirty="0"/>
          </a:p>
        </p:txBody>
      </p:sp>
      <p:sp>
        <p:nvSpPr>
          <p:cNvPr id="12" name="TextBox 11">
            <a:extLst>
              <a:ext uri="{FF2B5EF4-FFF2-40B4-BE49-F238E27FC236}">
                <a16:creationId xmlns:a16="http://schemas.microsoft.com/office/drawing/2014/main" id="{C911D9B8-4058-F34C-C0EF-CD4B932DC949}"/>
              </a:ext>
            </a:extLst>
          </p:cNvPr>
          <p:cNvSpPr txBox="1"/>
          <p:nvPr/>
        </p:nvSpPr>
        <p:spPr>
          <a:xfrm>
            <a:off x="640373" y="2446362"/>
            <a:ext cx="3439989" cy="2000548"/>
          </a:xfrm>
          <a:prstGeom prst="rect">
            <a:avLst/>
          </a:prstGeom>
          <a:noFill/>
          <a:effectLst/>
        </p:spPr>
        <p:txBody>
          <a:bodyPr wrap="square" lIns="91440" tIns="45720" rIns="91440" bIns="45720" rtlCol="0" anchor="t">
            <a:spAutoFit/>
          </a:bodyPr>
          <a:lstStyle/>
          <a:p>
            <a:r>
              <a:rPr lang="en-US" sz="2400" dirty="0">
                <a:latin typeface="Helvetica"/>
                <a:cs typeface="Helvetica"/>
              </a:rPr>
              <a:t>La RAP </a:t>
            </a:r>
            <a:r>
              <a:rPr lang="en-US" sz="2400" err="1">
                <a:latin typeface="Helvetica"/>
                <a:cs typeface="Helvetica"/>
              </a:rPr>
              <a:t>s'appuie</a:t>
            </a:r>
            <a:r>
              <a:rPr lang="en-US" sz="2400" dirty="0">
                <a:latin typeface="Helvetica"/>
                <a:cs typeface="Helvetica"/>
              </a:rPr>
              <a:t> sur les </a:t>
            </a:r>
            <a:r>
              <a:rPr lang="en-US" sz="2400" err="1">
                <a:latin typeface="Helvetica"/>
                <a:cs typeface="Helvetica"/>
              </a:rPr>
              <a:t>connaissances</a:t>
            </a:r>
            <a:r>
              <a:rPr lang="en-US" sz="2400" dirty="0">
                <a:latin typeface="Helvetica"/>
                <a:cs typeface="Helvetica"/>
              </a:rPr>
              <a:t> </a:t>
            </a:r>
            <a:r>
              <a:rPr lang="en-US" sz="2400" err="1">
                <a:latin typeface="Helvetica"/>
                <a:cs typeface="Helvetica"/>
              </a:rPr>
              <a:t>acquises</a:t>
            </a:r>
            <a:r>
              <a:rPr lang="en-US" sz="2400" dirty="0">
                <a:latin typeface="Helvetica"/>
                <a:cs typeface="Helvetica"/>
              </a:rPr>
              <a:t> grâce à </a:t>
            </a:r>
            <a:r>
              <a:rPr lang="en-US" sz="2400" err="1">
                <a:latin typeface="Helvetica"/>
                <a:cs typeface="Helvetica"/>
              </a:rPr>
              <a:t>l'expérience</a:t>
            </a:r>
            <a:r>
              <a:rPr lang="en-US" sz="2400" dirty="0">
                <a:latin typeface="Helvetica"/>
                <a:cs typeface="Helvetica"/>
              </a:rPr>
              <a:t> </a:t>
            </a:r>
            <a:r>
              <a:rPr lang="en-US" sz="2400" err="1">
                <a:latin typeface="Helvetica"/>
                <a:cs typeface="Helvetica"/>
              </a:rPr>
              <a:t>vécue</a:t>
            </a:r>
            <a:r>
              <a:rPr lang="en-US" sz="2400" dirty="0">
                <a:latin typeface="Helvetica"/>
                <a:cs typeface="Helvetica"/>
              </a:rPr>
              <a:t> et </a:t>
            </a:r>
            <a:r>
              <a:rPr lang="en-US" sz="2400" err="1">
                <a:latin typeface="Helvetica"/>
                <a:cs typeface="Helvetica"/>
              </a:rPr>
              <a:t>professionnelle</a:t>
            </a:r>
            <a:r>
              <a:rPr lang="en-US" sz="2800" dirty="0">
                <a:latin typeface="Helvetica"/>
                <a:cs typeface="Helvetica"/>
              </a:rPr>
              <a:t>.</a:t>
            </a:r>
            <a:endParaRPr lang="en-US" dirty="0"/>
          </a:p>
        </p:txBody>
      </p:sp>
      <p:sp>
        <p:nvSpPr>
          <p:cNvPr id="3" name="Rectangle: Rounded Corners 2">
            <a:extLst>
              <a:ext uri="{FF2B5EF4-FFF2-40B4-BE49-F238E27FC236}">
                <a16:creationId xmlns:a16="http://schemas.microsoft.com/office/drawing/2014/main" id="{EB63C5AF-C88B-EB2F-5D17-FA1A331F8C1A}"/>
              </a:ext>
            </a:extLst>
          </p:cNvPr>
          <p:cNvSpPr/>
          <p:nvPr/>
        </p:nvSpPr>
        <p:spPr>
          <a:xfrm>
            <a:off x="351765" y="1482730"/>
            <a:ext cx="3792123" cy="4293230"/>
          </a:xfrm>
          <a:prstGeom prst="round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Rounded Corners 4">
            <a:extLst>
              <a:ext uri="{FF2B5EF4-FFF2-40B4-BE49-F238E27FC236}">
                <a16:creationId xmlns:a16="http://schemas.microsoft.com/office/drawing/2014/main" id="{183DE6FD-81F6-0ECB-B295-4DF019B2AD41}"/>
              </a:ext>
            </a:extLst>
          </p:cNvPr>
          <p:cNvSpPr/>
          <p:nvPr/>
        </p:nvSpPr>
        <p:spPr>
          <a:xfrm>
            <a:off x="4024242" y="1452250"/>
            <a:ext cx="3792123" cy="4293230"/>
          </a:xfrm>
          <a:prstGeom prst="round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Rounded Corners 5">
            <a:extLst>
              <a:ext uri="{FF2B5EF4-FFF2-40B4-BE49-F238E27FC236}">
                <a16:creationId xmlns:a16="http://schemas.microsoft.com/office/drawing/2014/main" id="{E48F5486-4A15-BBEA-FA5F-40D0B7515914}"/>
              </a:ext>
            </a:extLst>
          </p:cNvPr>
          <p:cNvSpPr/>
          <p:nvPr/>
        </p:nvSpPr>
        <p:spPr>
          <a:xfrm>
            <a:off x="7688287" y="1421770"/>
            <a:ext cx="3792123" cy="429323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4428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764C0-57DC-7BFE-A632-90B632AB853D}"/>
              </a:ext>
            </a:extLst>
          </p:cNvPr>
          <p:cNvSpPr txBox="1">
            <a:spLocks/>
          </p:cNvSpPr>
          <p:nvPr/>
        </p:nvSpPr>
        <p:spPr>
          <a:xfrm>
            <a:off x="0" y="282562"/>
            <a:ext cx="12191999" cy="1323439"/>
          </a:xfrm>
          <a:prstGeom prst="rect">
            <a:avLst/>
          </a:prstGeom>
          <a:noFill/>
          <a:ln>
            <a:noFill/>
          </a:ln>
          <a:effectLst>
            <a:outerShdw blurRad="25400" dir="17880000">
              <a:srgbClr val="000000">
                <a:alpha val="46000"/>
              </a:srgbClr>
            </a:outerShdw>
          </a:effectLst>
        </p:spPr>
        <p:txBody>
          <a:bodyPr vert="horz" wrap="square" lIns="91440" tIns="45720" rIns="91440" bIns="45720" rtlCol="0" anchor="ctr">
            <a:spAutoFit/>
          </a:bodyPr>
          <a:lstStyle>
            <a:defPPr>
              <a:defRPr lang="en-US"/>
            </a:defPPr>
            <a:lvl1pPr algn="ctr">
              <a:spcBef>
                <a:spcPct val="0"/>
              </a:spcBef>
              <a:buNone/>
              <a:defRPr sz="4000" b="1">
                <a:ln>
                  <a:noFill/>
                </a:ln>
                <a:solidFill>
                  <a:schemeClr val="bg2"/>
                </a:solidFill>
                <a:effectLst/>
                <a:latin typeface="Helvetica" panose="020B0604020202020204" pitchFamily="34" charset="0"/>
                <a:cs typeface="Helvetica" panose="020B0604020202020204"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fr-FR" altLang="en-US" dirty="0">
                <a:solidFill>
                  <a:schemeClr val="tx1"/>
                </a:solidFill>
              </a:rPr>
              <a:t>La stratégie de recherche axée sur le patient (SRAP) du Canada – de quoi s’agit-il ?</a:t>
            </a:r>
          </a:p>
        </p:txBody>
      </p:sp>
      <p:sp>
        <p:nvSpPr>
          <p:cNvPr id="3" name="TextBox 2">
            <a:extLst>
              <a:ext uri="{FF2B5EF4-FFF2-40B4-BE49-F238E27FC236}">
                <a16:creationId xmlns:a16="http://schemas.microsoft.com/office/drawing/2014/main" id="{78A4314C-C631-FCA4-D2F6-15E2AACEC16D}"/>
              </a:ext>
            </a:extLst>
          </p:cNvPr>
          <p:cNvSpPr txBox="1"/>
          <p:nvPr/>
        </p:nvSpPr>
        <p:spPr>
          <a:xfrm>
            <a:off x="420369" y="2285180"/>
            <a:ext cx="2563041" cy="584775"/>
          </a:xfrm>
          <a:prstGeom prst="rect">
            <a:avLst/>
          </a:prstGeom>
          <a:noFill/>
        </p:spPr>
        <p:txBody>
          <a:bodyPr wrap="square" lIns="91440" tIns="45720" rIns="91440" bIns="45720" rtlCol="0" anchor="t">
            <a:spAutoFit/>
          </a:bodyPr>
          <a:lstStyle/>
          <a:p>
            <a:r>
              <a:rPr lang="en-US" sz="3200" b="1">
                <a:solidFill>
                  <a:srgbClr val="800000"/>
                </a:solidFill>
                <a:latin typeface="Helvetica" panose="020B0604020202020204" pitchFamily="34" charset="0"/>
                <a:cs typeface="Helvetica" panose="020B0604020202020204" pitchFamily="34" charset="0"/>
              </a:rPr>
              <a:t>La vision</a:t>
            </a:r>
          </a:p>
        </p:txBody>
      </p:sp>
      <p:sp>
        <p:nvSpPr>
          <p:cNvPr id="4" name="TextBox 3">
            <a:extLst>
              <a:ext uri="{FF2B5EF4-FFF2-40B4-BE49-F238E27FC236}">
                <a16:creationId xmlns:a16="http://schemas.microsoft.com/office/drawing/2014/main" id="{ECE6A8D6-417D-1052-D54E-36364C651F91}"/>
              </a:ext>
            </a:extLst>
          </p:cNvPr>
          <p:cNvSpPr txBox="1"/>
          <p:nvPr/>
        </p:nvSpPr>
        <p:spPr bwMode="auto">
          <a:xfrm>
            <a:off x="420370" y="3075553"/>
            <a:ext cx="11048819" cy="24011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marR="0" eaLnBrk="0" hangingPunct="0">
              <a:lnSpc>
                <a:spcPct val="90000"/>
              </a:lnSpc>
              <a:spcBef>
                <a:spcPct val="20000"/>
              </a:spcBef>
              <a:buFont typeface="Arial" panose="020B0604020202020204" pitchFamily="34" charset="0"/>
            </a:pPr>
            <a:r>
              <a:rPr lang="fr-FR" sz="2800" i="1">
                <a:solidFill>
                  <a:srgbClr val="36363A"/>
                </a:solidFill>
                <a:effectLst/>
                <a:latin typeface="Helvetica" panose="020B0604020202020204" pitchFamily="34" charset="0"/>
                <a:cs typeface="Helvetica" panose="020B0604020202020204" pitchFamily="34" charset="0"/>
              </a:rPr>
              <a:t>“En 2025, le Canada aura amélioré de façon manifeste ses résultats cliniques et l'expérience thérapeutique des patients par l'intégration des données scientifiques à tous les niveaux du système de santé.”</a:t>
            </a:r>
          </a:p>
        </p:txBody>
      </p:sp>
      <p:sp>
        <p:nvSpPr>
          <p:cNvPr id="6" name="TextBox 5">
            <a:extLst>
              <a:ext uri="{FF2B5EF4-FFF2-40B4-BE49-F238E27FC236}">
                <a16:creationId xmlns:a16="http://schemas.microsoft.com/office/drawing/2014/main" id="{58291243-62A1-B660-4194-C57B0DD735E5}"/>
              </a:ext>
            </a:extLst>
          </p:cNvPr>
          <p:cNvSpPr txBox="1"/>
          <p:nvPr/>
        </p:nvSpPr>
        <p:spPr>
          <a:xfrm>
            <a:off x="5976257" y="4645704"/>
            <a:ext cx="5795373" cy="830997"/>
          </a:xfrm>
          <a:prstGeom prst="rect">
            <a:avLst/>
          </a:prstGeom>
          <a:noFill/>
        </p:spPr>
        <p:txBody>
          <a:bodyPr wrap="square">
            <a:spAutoFit/>
          </a:bodyPr>
          <a:lstStyle/>
          <a:p>
            <a:pPr marL="0" indent="0">
              <a:buNone/>
            </a:pPr>
            <a:r>
              <a:rPr lang="fr-FR" sz="2400" i="1">
                <a:solidFill>
                  <a:srgbClr val="36363A"/>
                </a:solidFill>
                <a:latin typeface="Helvetica" panose="020B0604020202020204" pitchFamily="34" charset="0"/>
                <a:cs typeface="Helvetica" panose="020B0604020202020204" pitchFamily="34" charset="0"/>
              </a:rPr>
              <a:t>- Stratégie de recherche axée sur le patient du Canada - 2011</a:t>
            </a:r>
          </a:p>
        </p:txBody>
      </p:sp>
    </p:spTree>
    <p:extLst>
      <p:ext uri="{BB962C8B-B14F-4D97-AF65-F5344CB8AC3E}">
        <p14:creationId xmlns:p14="http://schemas.microsoft.com/office/powerpoint/2010/main" val="678144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EA59E-1CF3-58B7-C5A1-A3A64ED355CA}"/>
              </a:ext>
            </a:extLst>
          </p:cNvPr>
          <p:cNvSpPr txBox="1">
            <a:spLocks/>
          </p:cNvSpPr>
          <p:nvPr/>
        </p:nvSpPr>
        <p:spPr>
          <a:xfrm>
            <a:off x="823239" y="271752"/>
            <a:ext cx="11331369" cy="848350"/>
          </a:xfrm>
          <a:prstGeom prst="rect">
            <a:avLst/>
          </a:prstGeom>
        </p:spPr>
        <p:txBody>
          <a:bodyPr vert="horz" wrap="square" lIns="91440" tIns="45720" rIns="91440" bIns="45720" numCol="1" anchor="t" anchorCtr="0" compatLnSpc="1">
            <a:prstTxWarp prst="textNoShape">
              <a:avLst/>
            </a:prstTxWarp>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FR" altLang="en-US" b="1" dirty="0">
                <a:ln>
                  <a:noFill/>
                </a:ln>
                <a:solidFill>
                  <a:schemeClr val="tx1"/>
                </a:solidFill>
                <a:effectLst/>
                <a:latin typeface="Helvetica" panose="020B0604020202020204" pitchFamily="34" charset="0"/>
                <a:cs typeface="Helvetica" panose="020B0604020202020204" pitchFamily="34" charset="0"/>
              </a:rPr>
              <a:t>La SRAP est guidé par 4 principes:</a:t>
            </a:r>
          </a:p>
        </p:txBody>
      </p:sp>
      <p:sp>
        <p:nvSpPr>
          <p:cNvPr id="4" name="Freeform 6" descr="The first icon with group of people represents patient engagement">
            <a:extLst>
              <a:ext uri="{FF2B5EF4-FFF2-40B4-BE49-F238E27FC236}">
                <a16:creationId xmlns:a16="http://schemas.microsoft.com/office/drawing/2014/main" id="{2762095B-1DA9-A247-27D8-3E1B0A9D072C}"/>
              </a:ext>
            </a:extLst>
          </p:cNvPr>
          <p:cNvSpPr>
            <a:spLocks noChangeAspect="1" noEditPoints="1"/>
          </p:cNvSpPr>
          <p:nvPr/>
        </p:nvSpPr>
        <p:spPr bwMode="auto">
          <a:xfrm>
            <a:off x="267507" y="1317015"/>
            <a:ext cx="555732" cy="475161"/>
          </a:xfrm>
          <a:custGeom>
            <a:avLst/>
            <a:gdLst>
              <a:gd name="T0" fmla="*/ 1911 w 3413"/>
              <a:gd name="T1" fmla="*/ 2191 h 3117"/>
              <a:gd name="T2" fmla="*/ 2081 w 3413"/>
              <a:gd name="T3" fmla="*/ 2989 h 3117"/>
              <a:gd name="T4" fmla="*/ 1903 w 3413"/>
              <a:gd name="T5" fmla="*/ 3058 h 3117"/>
              <a:gd name="T6" fmla="*/ 1372 w 3413"/>
              <a:gd name="T7" fmla="*/ 3116 h 3117"/>
              <a:gd name="T8" fmla="*/ 709 w 3413"/>
              <a:gd name="T9" fmla="*/ 2996 h 3117"/>
              <a:gd name="T10" fmla="*/ 840 w 3413"/>
              <a:gd name="T11" fmla="*/ 2228 h 3117"/>
              <a:gd name="T12" fmla="*/ 1892 w 3413"/>
              <a:gd name="T13" fmla="*/ 1643 h 3117"/>
              <a:gd name="T14" fmla="*/ 2616 w 3413"/>
              <a:gd name="T15" fmla="*/ 1813 h 3117"/>
              <a:gd name="T16" fmla="*/ 2745 w 3413"/>
              <a:gd name="T17" fmla="*/ 2575 h 3117"/>
              <a:gd name="T18" fmla="*/ 2528 w 3413"/>
              <a:gd name="T19" fmla="*/ 2654 h 3117"/>
              <a:gd name="T20" fmla="*/ 2165 w 3413"/>
              <a:gd name="T21" fmla="*/ 2449 h 3117"/>
              <a:gd name="T22" fmla="*/ 1851 w 3413"/>
              <a:gd name="T23" fmla="*/ 2034 h 3117"/>
              <a:gd name="T24" fmla="*/ 1889 w 3413"/>
              <a:gd name="T25" fmla="*/ 1693 h 3117"/>
              <a:gd name="T26" fmla="*/ 940 w 3413"/>
              <a:gd name="T27" fmla="*/ 1835 h 3117"/>
              <a:gd name="T28" fmla="*/ 794 w 3413"/>
              <a:gd name="T29" fmla="*/ 2138 h 3117"/>
              <a:gd name="T30" fmla="*/ 611 w 3413"/>
              <a:gd name="T31" fmla="*/ 2699 h 3117"/>
              <a:gd name="T32" fmla="*/ 0 w 3413"/>
              <a:gd name="T33" fmla="*/ 2575 h 3117"/>
              <a:gd name="T34" fmla="*/ 170 w 3413"/>
              <a:gd name="T35" fmla="*/ 1776 h 3117"/>
              <a:gd name="T36" fmla="*/ 2897 w 3413"/>
              <a:gd name="T37" fmla="*/ 1240 h 3117"/>
              <a:gd name="T38" fmla="*/ 3313 w 3413"/>
              <a:gd name="T39" fmla="*/ 1450 h 3117"/>
              <a:gd name="T40" fmla="*/ 3383 w 3413"/>
              <a:gd name="T41" fmla="*/ 2184 h 3117"/>
              <a:gd name="T42" fmla="*/ 3145 w 3413"/>
              <a:gd name="T43" fmla="*/ 2260 h 3117"/>
              <a:gd name="T44" fmla="*/ 2814 w 3413"/>
              <a:gd name="T45" fmla="*/ 1986 h 3117"/>
              <a:gd name="T46" fmla="*/ 2461 w 3413"/>
              <a:gd name="T47" fmla="*/ 1604 h 3117"/>
              <a:gd name="T48" fmla="*/ 2558 w 3413"/>
              <a:gd name="T49" fmla="*/ 1240 h 3117"/>
              <a:gd name="T50" fmla="*/ 1726 w 3413"/>
              <a:gd name="T51" fmla="*/ 1400 h 3117"/>
              <a:gd name="T52" fmla="*/ 1750 w 3413"/>
              <a:gd name="T53" fmla="*/ 1818 h 3117"/>
              <a:gd name="T54" fmla="*/ 1395 w 3413"/>
              <a:gd name="T55" fmla="*/ 2031 h 3117"/>
              <a:gd name="T56" fmla="*/ 1038 w 3413"/>
              <a:gd name="T57" fmla="*/ 1818 h 3117"/>
              <a:gd name="T58" fmla="*/ 1063 w 3413"/>
              <a:gd name="T59" fmla="*/ 1400 h 3117"/>
              <a:gd name="T60" fmla="*/ 1189 w 3413"/>
              <a:gd name="T61" fmla="*/ 902 h 3117"/>
              <a:gd name="T62" fmla="*/ 1585 w 3413"/>
              <a:gd name="T63" fmla="*/ 1169 h 3117"/>
              <a:gd name="T64" fmla="*/ 1165 w 3413"/>
              <a:gd name="T65" fmla="*/ 1189 h 3117"/>
              <a:gd name="T66" fmla="*/ 2061 w 3413"/>
              <a:gd name="T67" fmla="*/ 813 h 3117"/>
              <a:gd name="T68" fmla="*/ 2417 w 3413"/>
              <a:gd name="T69" fmla="*/ 1026 h 3117"/>
              <a:gd name="T70" fmla="*/ 2392 w 3413"/>
              <a:gd name="T71" fmla="*/ 1444 h 3117"/>
              <a:gd name="T72" fmla="*/ 2016 w 3413"/>
              <a:gd name="T73" fmla="*/ 1614 h 3117"/>
              <a:gd name="T74" fmla="*/ 1772 w 3413"/>
              <a:gd name="T75" fmla="*/ 1305 h 3117"/>
              <a:gd name="T76" fmla="*/ 1762 w 3413"/>
              <a:gd name="T77" fmla="*/ 945 h 3117"/>
              <a:gd name="T78" fmla="*/ 738 w 3413"/>
              <a:gd name="T79" fmla="*/ 816 h 3117"/>
              <a:gd name="T80" fmla="*/ 1063 w 3413"/>
              <a:gd name="T81" fmla="*/ 1069 h 3117"/>
              <a:gd name="T82" fmla="*/ 931 w 3413"/>
              <a:gd name="T83" fmla="*/ 1448 h 3117"/>
              <a:gd name="T84" fmla="*/ 588 w 3413"/>
              <a:gd name="T85" fmla="*/ 1604 h 3117"/>
              <a:gd name="T86" fmla="*/ 296 w 3413"/>
              <a:gd name="T87" fmla="*/ 1313 h 3117"/>
              <a:gd name="T88" fmla="*/ 420 w 3413"/>
              <a:gd name="T89" fmla="*/ 914 h 3117"/>
              <a:gd name="T90" fmla="*/ 2825 w 3413"/>
              <a:gd name="T91" fmla="*/ 420 h 3117"/>
              <a:gd name="T92" fmla="*/ 3116 w 3413"/>
              <a:gd name="T93" fmla="*/ 711 h 3117"/>
              <a:gd name="T94" fmla="*/ 2994 w 3413"/>
              <a:gd name="T95" fmla="*/ 1110 h 3117"/>
              <a:gd name="T96" fmla="*/ 2595 w 3413"/>
              <a:gd name="T97" fmla="*/ 1190 h 3117"/>
              <a:gd name="T98" fmla="*/ 2364 w 3413"/>
              <a:gd name="T99" fmla="*/ 833 h 3117"/>
              <a:gd name="T100" fmla="*/ 2498 w 3413"/>
              <a:gd name="T101" fmla="*/ 479 h 3117"/>
              <a:gd name="T102" fmla="*/ 1521 w 3413"/>
              <a:gd name="T103" fmla="*/ 25 h 3117"/>
              <a:gd name="T104" fmla="*/ 1800 w 3413"/>
              <a:gd name="T105" fmla="*/ 336 h 3117"/>
              <a:gd name="T106" fmla="*/ 1684 w 3413"/>
              <a:gd name="T107" fmla="*/ 744 h 3117"/>
              <a:gd name="T108" fmla="*/ 1274 w 3413"/>
              <a:gd name="T109" fmla="*/ 860 h 3117"/>
              <a:gd name="T110" fmla="*/ 962 w 3413"/>
              <a:gd name="T111" fmla="*/ 583 h 3117"/>
              <a:gd name="T112" fmla="*/ 1033 w 3413"/>
              <a:gd name="T113" fmla="*/ 163 h 3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13" h="3117">
                <a:moveTo>
                  <a:pt x="1223" y="2058"/>
                </a:moveTo>
                <a:lnTo>
                  <a:pt x="1566" y="2058"/>
                </a:lnTo>
                <a:lnTo>
                  <a:pt x="1622" y="2061"/>
                </a:lnTo>
                <a:lnTo>
                  <a:pt x="1676" y="2070"/>
                </a:lnTo>
                <a:lnTo>
                  <a:pt x="1729" y="2085"/>
                </a:lnTo>
                <a:lnTo>
                  <a:pt x="1778" y="2104"/>
                </a:lnTo>
                <a:lnTo>
                  <a:pt x="1826" y="2129"/>
                </a:lnTo>
                <a:lnTo>
                  <a:pt x="1870" y="2158"/>
                </a:lnTo>
                <a:lnTo>
                  <a:pt x="1911" y="2191"/>
                </a:lnTo>
                <a:lnTo>
                  <a:pt x="1948" y="2228"/>
                </a:lnTo>
                <a:lnTo>
                  <a:pt x="1982" y="2269"/>
                </a:lnTo>
                <a:lnTo>
                  <a:pt x="2011" y="2313"/>
                </a:lnTo>
                <a:lnTo>
                  <a:pt x="2035" y="2360"/>
                </a:lnTo>
                <a:lnTo>
                  <a:pt x="2055" y="2410"/>
                </a:lnTo>
                <a:lnTo>
                  <a:pt x="2070" y="2463"/>
                </a:lnTo>
                <a:lnTo>
                  <a:pt x="2078" y="2516"/>
                </a:lnTo>
                <a:lnTo>
                  <a:pt x="2081" y="2572"/>
                </a:lnTo>
                <a:lnTo>
                  <a:pt x="2081" y="2989"/>
                </a:lnTo>
                <a:lnTo>
                  <a:pt x="2079" y="2989"/>
                </a:lnTo>
                <a:lnTo>
                  <a:pt x="2052" y="3003"/>
                </a:lnTo>
                <a:lnTo>
                  <a:pt x="2046" y="3006"/>
                </a:lnTo>
                <a:lnTo>
                  <a:pt x="2035" y="3011"/>
                </a:lnTo>
                <a:lnTo>
                  <a:pt x="2019" y="3017"/>
                </a:lnTo>
                <a:lnTo>
                  <a:pt x="1998" y="3027"/>
                </a:lnTo>
                <a:lnTo>
                  <a:pt x="1971" y="3036"/>
                </a:lnTo>
                <a:lnTo>
                  <a:pt x="1939" y="3046"/>
                </a:lnTo>
                <a:lnTo>
                  <a:pt x="1903" y="3058"/>
                </a:lnTo>
                <a:lnTo>
                  <a:pt x="1861" y="3069"/>
                </a:lnTo>
                <a:lnTo>
                  <a:pt x="1815" y="3079"/>
                </a:lnTo>
                <a:lnTo>
                  <a:pt x="1763" y="3090"/>
                </a:lnTo>
                <a:lnTo>
                  <a:pt x="1708" y="3099"/>
                </a:lnTo>
                <a:lnTo>
                  <a:pt x="1647" y="3106"/>
                </a:lnTo>
                <a:lnTo>
                  <a:pt x="1581" y="3112"/>
                </a:lnTo>
                <a:lnTo>
                  <a:pt x="1513" y="3116"/>
                </a:lnTo>
                <a:lnTo>
                  <a:pt x="1438" y="3117"/>
                </a:lnTo>
                <a:lnTo>
                  <a:pt x="1372" y="3116"/>
                </a:lnTo>
                <a:lnTo>
                  <a:pt x="1304" y="3113"/>
                </a:lnTo>
                <a:lnTo>
                  <a:pt x="1231" y="3107"/>
                </a:lnTo>
                <a:lnTo>
                  <a:pt x="1156" y="3099"/>
                </a:lnTo>
                <a:lnTo>
                  <a:pt x="1078" y="3086"/>
                </a:lnTo>
                <a:lnTo>
                  <a:pt x="997" y="3072"/>
                </a:lnTo>
                <a:lnTo>
                  <a:pt x="913" y="3053"/>
                </a:lnTo>
                <a:lnTo>
                  <a:pt x="826" y="3031"/>
                </a:lnTo>
                <a:lnTo>
                  <a:pt x="737" y="3005"/>
                </a:lnTo>
                <a:lnTo>
                  <a:pt x="709" y="2996"/>
                </a:lnTo>
                <a:lnTo>
                  <a:pt x="707" y="2989"/>
                </a:lnTo>
                <a:lnTo>
                  <a:pt x="707" y="2572"/>
                </a:lnTo>
                <a:lnTo>
                  <a:pt x="710" y="2516"/>
                </a:lnTo>
                <a:lnTo>
                  <a:pt x="719" y="2463"/>
                </a:lnTo>
                <a:lnTo>
                  <a:pt x="734" y="2410"/>
                </a:lnTo>
                <a:lnTo>
                  <a:pt x="753" y="2360"/>
                </a:lnTo>
                <a:lnTo>
                  <a:pt x="778" y="2313"/>
                </a:lnTo>
                <a:lnTo>
                  <a:pt x="807" y="2269"/>
                </a:lnTo>
                <a:lnTo>
                  <a:pt x="840" y="2228"/>
                </a:lnTo>
                <a:lnTo>
                  <a:pt x="878" y="2191"/>
                </a:lnTo>
                <a:lnTo>
                  <a:pt x="919" y="2158"/>
                </a:lnTo>
                <a:lnTo>
                  <a:pt x="963" y="2129"/>
                </a:lnTo>
                <a:lnTo>
                  <a:pt x="1010" y="2104"/>
                </a:lnTo>
                <a:lnTo>
                  <a:pt x="1060" y="2085"/>
                </a:lnTo>
                <a:lnTo>
                  <a:pt x="1113" y="2070"/>
                </a:lnTo>
                <a:lnTo>
                  <a:pt x="1167" y="2061"/>
                </a:lnTo>
                <a:lnTo>
                  <a:pt x="1223" y="2058"/>
                </a:lnTo>
                <a:close/>
                <a:moveTo>
                  <a:pt x="1892" y="1643"/>
                </a:moveTo>
                <a:lnTo>
                  <a:pt x="2232" y="1643"/>
                </a:lnTo>
                <a:lnTo>
                  <a:pt x="2288" y="1647"/>
                </a:lnTo>
                <a:lnTo>
                  <a:pt x="2343" y="1655"/>
                </a:lnTo>
                <a:lnTo>
                  <a:pt x="2395" y="1669"/>
                </a:lnTo>
                <a:lnTo>
                  <a:pt x="2446" y="1689"/>
                </a:lnTo>
                <a:lnTo>
                  <a:pt x="2492" y="1714"/>
                </a:lnTo>
                <a:lnTo>
                  <a:pt x="2537" y="1743"/>
                </a:lnTo>
                <a:lnTo>
                  <a:pt x="2578" y="1776"/>
                </a:lnTo>
                <a:lnTo>
                  <a:pt x="2616" y="1813"/>
                </a:lnTo>
                <a:lnTo>
                  <a:pt x="2649" y="1854"/>
                </a:lnTo>
                <a:lnTo>
                  <a:pt x="2678" y="1899"/>
                </a:lnTo>
                <a:lnTo>
                  <a:pt x="2703" y="1945"/>
                </a:lnTo>
                <a:lnTo>
                  <a:pt x="2723" y="1996"/>
                </a:lnTo>
                <a:lnTo>
                  <a:pt x="2737" y="2047"/>
                </a:lnTo>
                <a:lnTo>
                  <a:pt x="2745" y="2102"/>
                </a:lnTo>
                <a:lnTo>
                  <a:pt x="2748" y="2158"/>
                </a:lnTo>
                <a:lnTo>
                  <a:pt x="2748" y="2575"/>
                </a:lnTo>
                <a:lnTo>
                  <a:pt x="2745" y="2575"/>
                </a:lnTo>
                <a:lnTo>
                  <a:pt x="2718" y="2589"/>
                </a:lnTo>
                <a:lnTo>
                  <a:pt x="2713" y="2591"/>
                </a:lnTo>
                <a:lnTo>
                  <a:pt x="2702" y="2596"/>
                </a:lnTo>
                <a:lnTo>
                  <a:pt x="2686" y="2603"/>
                </a:lnTo>
                <a:lnTo>
                  <a:pt x="2664" y="2611"/>
                </a:lnTo>
                <a:lnTo>
                  <a:pt x="2638" y="2622"/>
                </a:lnTo>
                <a:lnTo>
                  <a:pt x="2605" y="2632"/>
                </a:lnTo>
                <a:lnTo>
                  <a:pt x="2569" y="2643"/>
                </a:lnTo>
                <a:lnTo>
                  <a:pt x="2528" y="2654"/>
                </a:lnTo>
                <a:lnTo>
                  <a:pt x="2481" y="2665"/>
                </a:lnTo>
                <a:lnTo>
                  <a:pt x="2429" y="2675"/>
                </a:lnTo>
                <a:lnTo>
                  <a:pt x="2373" y="2684"/>
                </a:lnTo>
                <a:lnTo>
                  <a:pt x="2312" y="2692"/>
                </a:lnTo>
                <a:lnTo>
                  <a:pt x="2247" y="2698"/>
                </a:lnTo>
                <a:lnTo>
                  <a:pt x="2177" y="2701"/>
                </a:lnTo>
                <a:lnTo>
                  <a:pt x="2177" y="2573"/>
                </a:lnTo>
                <a:lnTo>
                  <a:pt x="2174" y="2510"/>
                </a:lnTo>
                <a:lnTo>
                  <a:pt x="2165" y="2449"/>
                </a:lnTo>
                <a:lnTo>
                  <a:pt x="2149" y="2390"/>
                </a:lnTo>
                <a:lnTo>
                  <a:pt x="2129" y="2333"/>
                </a:lnTo>
                <a:lnTo>
                  <a:pt x="2102" y="2280"/>
                </a:lnTo>
                <a:lnTo>
                  <a:pt x="2071" y="2229"/>
                </a:lnTo>
                <a:lnTo>
                  <a:pt x="2035" y="2183"/>
                </a:lnTo>
                <a:lnTo>
                  <a:pt x="1995" y="2138"/>
                </a:lnTo>
                <a:lnTo>
                  <a:pt x="1950" y="2099"/>
                </a:lnTo>
                <a:lnTo>
                  <a:pt x="1903" y="2064"/>
                </a:lnTo>
                <a:lnTo>
                  <a:pt x="1851" y="2034"/>
                </a:lnTo>
                <a:lnTo>
                  <a:pt x="1797" y="2008"/>
                </a:lnTo>
                <a:lnTo>
                  <a:pt x="1740" y="1988"/>
                </a:lnTo>
                <a:lnTo>
                  <a:pt x="1772" y="1954"/>
                </a:lnTo>
                <a:lnTo>
                  <a:pt x="1802" y="1916"/>
                </a:lnTo>
                <a:lnTo>
                  <a:pt x="1827" y="1877"/>
                </a:lnTo>
                <a:lnTo>
                  <a:pt x="1849" y="1834"/>
                </a:lnTo>
                <a:lnTo>
                  <a:pt x="1868" y="1789"/>
                </a:lnTo>
                <a:lnTo>
                  <a:pt x="1880" y="1743"/>
                </a:lnTo>
                <a:lnTo>
                  <a:pt x="1889" y="1693"/>
                </a:lnTo>
                <a:lnTo>
                  <a:pt x="1892" y="1643"/>
                </a:lnTo>
                <a:close/>
                <a:moveTo>
                  <a:pt x="516" y="1643"/>
                </a:moveTo>
                <a:lnTo>
                  <a:pt x="858" y="1643"/>
                </a:lnTo>
                <a:lnTo>
                  <a:pt x="877" y="1644"/>
                </a:lnTo>
                <a:lnTo>
                  <a:pt x="896" y="1646"/>
                </a:lnTo>
                <a:lnTo>
                  <a:pt x="900" y="1695"/>
                </a:lnTo>
                <a:lnTo>
                  <a:pt x="909" y="1744"/>
                </a:lnTo>
                <a:lnTo>
                  <a:pt x="922" y="1790"/>
                </a:lnTo>
                <a:lnTo>
                  <a:pt x="940" y="1835"/>
                </a:lnTo>
                <a:lnTo>
                  <a:pt x="962" y="1877"/>
                </a:lnTo>
                <a:lnTo>
                  <a:pt x="988" y="1917"/>
                </a:lnTo>
                <a:lnTo>
                  <a:pt x="1017" y="1954"/>
                </a:lnTo>
                <a:lnTo>
                  <a:pt x="1049" y="1988"/>
                </a:lnTo>
                <a:lnTo>
                  <a:pt x="992" y="2008"/>
                </a:lnTo>
                <a:lnTo>
                  <a:pt x="938" y="2034"/>
                </a:lnTo>
                <a:lnTo>
                  <a:pt x="886" y="2064"/>
                </a:lnTo>
                <a:lnTo>
                  <a:pt x="838" y="2099"/>
                </a:lnTo>
                <a:lnTo>
                  <a:pt x="794" y="2138"/>
                </a:lnTo>
                <a:lnTo>
                  <a:pt x="753" y="2182"/>
                </a:lnTo>
                <a:lnTo>
                  <a:pt x="718" y="2229"/>
                </a:lnTo>
                <a:lnTo>
                  <a:pt x="686" y="2280"/>
                </a:lnTo>
                <a:lnTo>
                  <a:pt x="660" y="2333"/>
                </a:lnTo>
                <a:lnTo>
                  <a:pt x="639" y="2390"/>
                </a:lnTo>
                <a:lnTo>
                  <a:pt x="624" y="2449"/>
                </a:lnTo>
                <a:lnTo>
                  <a:pt x="615" y="2510"/>
                </a:lnTo>
                <a:lnTo>
                  <a:pt x="611" y="2573"/>
                </a:lnTo>
                <a:lnTo>
                  <a:pt x="611" y="2699"/>
                </a:lnTo>
                <a:lnTo>
                  <a:pt x="537" y="2694"/>
                </a:lnTo>
                <a:lnTo>
                  <a:pt x="460" y="2685"/>
                </a:lnTo>
                <a:lnTo>
                  <a:pt x="380" y="2673"/>
                </a:lnTo>
                <a:lnTo>
                  <a:pt x="296" y="2659"/>
                </a:lnTo>
                <a:lnTo>
                  <a:pt x="210" y="2640"/>
                </a:lnTo>
                <a:lnTo>
                  <a:pt x="122" y="2618"/>
                </a:lnTo>
                <a:lnTo>
                  <a:pt x="30" y="2591"/>
                </a:lnTo>
                <a:lnTo>
                  <a:pt x="1" y="2581"/>
                </a:lnTo>
                <a:lnTo>
                  <a:pt x="0" y="2575"/>
                </a:lnTo>
                <a:lnTo>
                  <a:pt x="0" y="2158"/>
                </a:lnTo>
                <a:lnTo>
                  <a:pt x="3" y="2102"/>
                </a:lnTo>
                <a:lnTo>
                  <a:pt x="12" y="2047"/>
                </a:lnTo>
                <a:lnTo>
                  <a:pt x="26" y="1996"/>
                </a:lnTo>
                <a:lnTo>
                  <a:pt x="46" y="1945"/>
                </a:lnTo>
                <a:lnTo>
                  <a:pt x="70" y="1899"/>
                </a:lnTo>
                <a:lnTo>
                  <a:pt x="99" y="1854"/>
                </a:lnTo>
                <a:lnTo>
                  <a:pt x="133" y="1813"/>
                </a:lnTo>
                <a:lnTo>
                  <a:pt x="170" y="1776"/>
                </a:lnTo>
                <a:lnTo>
                  <a:pt x="211" y="1743"/>
                </a:lnTo>
                <a:lnTo>
                  <a:pt x="256" y="1714"/>
                </a:lnTo>
                <a:lnTo>
                  <a:pt x="303" y="1689"/>
                </a:lnTo>
                <a:lnTo>
                  <a:pt x="353" y="1669"/>
                </a:lnTo>
                <a:lnTo>
                  <a:pt x="405" y="1655"/>
                </a:lnTo>
                <a:lnTo>
                  <a:pt x="460" y="1647"/>
                </a:lnTo>
                <a:lnTo>
                  <a:pt x="516" y="1643"/>
                </a:lnTo>
                <a:close/>
                <a:moveTo>
                  <a:pt x="2558" y="1240"/>
                </a:moveTo>
                <a:lnTo>
                  <a:pt x="2897" y="1240"/>
                </a:lnTo>
                <a:lnTo>
                  <a:pt x="2953" y="1242"/>
                </a:lnTo>
                <a:lnTo>
                  <a:pt x="3008" y="1251"/>
                </a:lnTo>
                <a:lnTo>
                  <a:pt x="3059" y="1265"/>
                </a:lnTo>
                <a:lnTo>
                  <a:pt x="3110" y="1285"/>
                </a:lnTo>
                <a:lnTo>
                  <a:pt x="3157" y="1310"/>
                </a:lnTo>
                <a:lnTo>
                  <a:pt x="3201" y="1339"/>
                </a:lnTo>
                <a:lnTo>
                  <a:pt x="3243" y="1372"/>
                </a:lnTo>
                <a:lnTo>
                  <a:pt x="3280" y="1409"/>
                </a:lnTo>
                <a:lnTo>
                  <a:pt x="3313" y="1450"/>
                </a:lnTo>
                <a:lnTo>
                  <a:pt x="3342" y="1494"/>
                </a:lnTo>
                <a:lnTo>
                  <a:pt x="3367" y="1541"/>
                </a:lnTo>
                <a:lnTo>
                  <a:pt x="3387" y="1591"/>
                </a:lnTo>
                <a:lnTo>
                  <a:pt x="3401" y="1643"/>
                </a:lnTo>
                <a:lnTo>
                  <a:pt x="3410" y="1697"/>
                </a:lnTo>
                <a:lnTo>
                  <a:pt x="3413" y="1754"/>
                </a:lnTo>
                <a:lnTo>
                  <a:pt x="3413" y="2170"/>
                </a:lnTo>
                <a:lnTo>
                  <a:pt x="3410" y="2170"/>
                </a:lnTo>
                <a:lnTo>
                  <a:pt x="3383" y="2184"/>
                </a:lnTo>
                <a:lnTo>
                  <a:pt x="3378" y="2187"/>
                </a:lnTo>
                <a:lnTo>
                  <a:pt x="3367" y="2192"/>
                </a:lnTo>
                <a:lnTo>
                  <a:pt x="3351" y="2199"/>
                </a:lnTo>
                <a:lnTo>
                  <a:pt x="3329" y="2207"/>
                </a:lnTo>
                <a:lnTo>
                  <a:pt x="3302" y="2217"/>
                </a:lnTo>
                <a:lnTo>
                  <a:pt x="3271" y="2227"/>
                </a:lnTo>
                <a:lnTo>
                  <a:pt x="3233" y="2238"/>
                </a:lnTo>
                <a:lnTo>
                  <a:pt x="3192" y="2250"/>
                </a:lnTo>
                <a:lnTo>
                  <a:pt x="3145" y="2260"/>
                </a:lnTo>
                <a:lnTo>
                  <a:pt x="3094" y="2270"/>
                </a:lnTo>
                <a:lnTo>
                  <a:pt x="3038" y="2280"/>
                </a:lnTo>
                <a:lnTo>
                  <a:pt x="2977" y="2288"/>
                </a:lnTo>
                <a:lnTo>
                  <a:pt x="2912" y="2293"/>
                </a:lnTo>
                <a:lnTo>
                  <a:pt x="2842" y="2297"/>
                </a:lnTo>
                <a:lnTo>
                  <a:pt x="2842" y="2169"/>
                </a:lnTo>
                <a:lnTo>
                  <a:pt x="2839" y="2106"/>
                </a:lnTo>
                <a:lnTo>
                  <a:pt x="2829" y="2045"/>
                </a:lnTo>
                <a:lnTo>
                  <a:pt x="2814" y="1986"/>
                </a:lnTo>
                <a:lnTo>
                  <a:pt x="2793" y="1930"/>
                </a:lnTo>
                <a:lnTo>
                  <a:pt x="2767" y="1876"/>
                </a:lnTo>
                <a:lnTo>
                  <a:pt x="2735" y="1825"/>
                </a:lnTo>
                <a:lnTo>
                  <a:pt x="2700" y="1778"/>
                </a:lnTo>
                <a:lnTo>
                  <a:pt x="2659" y="1734"/>
                </a:lnTo>
                <a:lnTo>
                  <a:pt x="2615" y="1695"/>
                </a:lnTo>
                <a:lnTo>
                  <a:pt x="2567" y="1660"/>
                </a:lnTo>
                <a:lnTo>
                  <a:pt x="2516" y="1629"/>
                </a:lnTo>
                <a:lnTo>
                  <a:pt x="2461" y="1604"/>
                </a:lnTo>
                <a:lnTo>
                  <a:pt x="2404" y="1584"/>
                </a:lnTo>
                <a:lnTo>
                  <a:pt x="2438" y="1549"/>
                </a:lnTo>
                <a:lnTo>
                  <a:pt x="2467" y="1512"/>
                </a:lnTo>
                <a:lnTo>
                  <a:pt x="2492" y="1472"/>
                </a:lnTo>
                <a:lnTo>
                  <a:pt x="2514" y="1430"/>
                </a:lnTo>
                <a:lnTo>
                  <a:pt x="2532" y="1384"/>
                </a:lnTo>
                <a:lnTo>
                  <a:pt x="2545" y="1338"/>
                </a:lnTo>
                <a:lnTo>
                  <a:pt x="2554" y="1289"/>
                </a:lnTo>
                <a:lnTo>
                  <a:pt x="2558" y="1240"/>
                </a:lnTo>
                <a:close/>
                <a:moveTo>
                  <a:pt x="1395" y="1227"/>
                </a:moveTo>
                <a:lnTo>
                  <a:pt x="1445" y="1230"/>
                </a:lnTo>
                <a:lnTo>
                  <a:pt x="1493" y="1240"/>
                </a:lnTo>
                <a:lnTo>
                  <a:pt x="1540" y="1254"/>
                </a:lnTo>
                <a:lnTo>
                  <a:pt x="1584" y="1275"/>
                </a:lnTo>
                <a:lnTo>
                  <a:pt x="1625" y="1299"/>
                </a:lnTo>
                <a:lnTo>
                  <a:pt x="1662" y="1328"/>
                </a:lnTo>
                <a:lnTo>
                  <a:pt x="1695" y="1363"/>
                </a:lnTo>
                <a:lnTo>
                  <a:pt x="1726" y="1400"/>
                </a:lnTo>
                <a:lnTo>
                  <a:pt x="1750" y="1440"/>
                </a:lnTo>
                <a:lnTo>
                  <a:pt x="1770" y="1483"/>
                </a:lnTo>
                <a:lnTo>
                  <a:pt x="1786" y="1530"/>
                </a:lnTo>
                <a:lnTo>
                  <a:pt x="1794" y="1578"/>
                </a:lnTo>
                <a:lnTo>
                  <a:pt x="1797" y="1629"/>
                </a:lnTo>
                <a:lnTo>
                  <a:pt x="1794" y="1680"/>
                </a:lnTo>
                <a:lnTo>
                  <a:pt x="1786" y="1728"/>
                </a:lnTo>
                <a:lnTo>
                  <a:pt x="1770" y="1775"/>
                </a:lnTo>
                <a:lnTo>
                  <a:pt x="1750" y="1818"/>
                </a:lnTo>
                <a:lnTo>
                  <a:pt x="1726" y="1858"/>
                </a:lnTo>
                <a:lnTo>
                  <a:pt x="1695" y="1895"/>
                </a:lnTo>
                <a:lnTo>
                  <a:pt x="1662" y="1930"/>
                </a:lnTo>
                <a:lnTo>
                  <a:pt x="1625" y="1959"/>
                </a:lnTo>
                <a:lnTo>
                  <a:pt x="1584" y="1983"/>
                </a:lnTo>
                <a:lnTo>
                  <a:pt x="1540" y="2004"/>
                </a:lnTo>
                <a:lnTo>
                  <a:pt x="1493" y="2018"/>
                </a:lnTo>
                <a:lnTo>
                  <a:pt x="1445" y="2028"/>
                </a:lnTo>
                <a:lnTo>
                  <a:pt x="1395" y="2031"/>
                </a:lnTo>
                <a:lnTo>
                  <a:pt x="1344" y="2028"/>
                </a:lnTo>
                <a:lnTo>
                  <a:pt x="1295" y="2018"/>
                </a:lnTo>
                <a:lnTo>
                  <a:pt x="1249" y="2004"/>
                </a:lnTo>
                <a:lnTo>
                  <a:pt x="1205" y="1983"/>
                </a:lnTo>
                <a:lnTo>
                  <a:pt x="1164" y="1959"/>
                </a:lnTo>
                <a:lnTo>
                  <a:pt x="1127" y="1930"/>
                </a:lnTo>
                <a:lnTo>
                  <a:pt x="1093" y="1895"/>
                </a:lnTo>
                <a:lnTo>
                  <a:pt x="1063" y="1858"/>
                </a:lnTo>
                <a:lnTo>
                  <a:pt x="1038" y="1818"/>
                </a:lnTo>
                <a:lnTo>
                  <a:pt x="1019" y="1775"/>
                </a:lnTo>
                <a:lnTo>
                  <a:pt x="1003" y="1728"/>
                </a:lnTo>
                <a:lnTo>
                  <a:pt x="994" y="1680"/>
                </a:lnTo>
                <a:lnTo>
                  <a:pt x="991" y="1629"/>
                </a:lnTo>
                <a:lnTo>
                  <a:pt x="994" y="1578"/>
                </a:lnTo>
                <a:lnTo>
                  <a:pt x="1003" y="1530"/>
                </a:lnTo>
                <a:lnTo>
                  <a:pt x="1019" y="1483"/>
                </a:lnTo>
                <a:lnTo>
                  <a:pt x="1038" y="1440"/>
                </a:lnTo>
                <a:lnTo>
                  <a:pt x="1063" y="1400"/>
                </a:lnTo>
                <a:lnTo>
                  <a:pt x="1093" y="1363"/>
                </a:lnTo>
                <a:lnTo>
                  <a:pt x="1127" y="1328"/>
                </a:lnTo>
                <a:lnTo>
                  <a:pt x="1164" y="1299"/>
                </a:lnTo>
                <a:lnTo>
                  <a:pt x="1205" y="1275"/>
                </a:lnTo>
                <a:lnTo>
                  <a:pt x="1249" y="1254"/>
                </a:lnTo>
                <a:lnTo>
                  <a:pt x="1295" y="1240"/>
                </a:lnTo>
                <a:lnTo>
                  <a:pt x="1344" y="1230"/>
                </a:lnTo>
                <a:lnTo>
                  <a:pt x="1395" y="1227"/>
                </a:lnTo>
                <a:close/>
                <a:moveTo>
                  <a:pt x="1189" y="902"/>
                </a:moveTo>
                <a:lnTo>
                  <a:pt x="1560" y="902"/>
                </a:lnTo>
                <a:lnTo>
                  <a:pt x="1618" y="905"/>
                </a:lnTo>
                <a:lnTo>
                  <a:pt x="1675" y="913"/>
                </a:lnTo>
                <a:lnTo>
                  <a:pt x="1650" y="951"/>
                </a:lnTo>
                <a:lnTo>
                  <a:pt x="1629" y="991"/>
                </a:lnTo>
                <a:lnTo>
                  <a:pt x="1612" y="1033"/>
                </a:lnTo>
                <a:lnTo>
                  <a:pt x="1598" y="1076"/>
                </a:lnTo>
                <a:lnTo>
                  <a:pt x="1589" y="1122"/>
                </a:lnTo>
                <a:lnTo>
                  <a:pt x="1585" y="1169"/>
                </a:lnTo>
                <a:lnTo>
                  <a:pt x="1540" y="1152"/>
                </a:lnTo>
                <a:lnTo>
                  <a:pt x="1493" y="1140"/>
                </a:lnTo>
                <a:lnTo>
                  <a:pt x="1445" y="1132"/>
                </a:lnTo>
                <a:lnTo>
                  <a:pt x="1395" y="1130"/>
                </a:lnTo>
                <a:lnTo>
                  <a:pt x="1345" y="1132"/>
                </a:lnTo>
                <a:lnTo>
                  <a:pt x="1298" y="1139"/>
                </a:lnTo>
                <a:lnTo>
                  <a:pt x="1251" y="1152"/>
                </a:lnTo>
                <a:lnTo>
                  <a:pt x="1207" y="1168"/>
                </a:lnTo>
                <a:lnTo>
                  <a:pt x="1165" y="1189"/>
                </a:lnTo>
                <a:lnTo>
                  <a:pt x="1162" y="1138"/>
                </a:lnTo>
                <a:lnTo>
                  <a:pt x="1153" y="1089"/>
                </a:lnTo>
                <a:lnTo>
                  <a:pt x="1140" y="1041"/>
                </a:lnTo>
                <a:lnTo>
                  <a:pt x="1122" y="997"/>
                </a:lnTo>
                <a:lnTo>
                  <a:pt x="1101" y="953"/>
                </a:lnTo>
                <a:lnTo>
                  <a:pt x="1075" y="913"/>
                </a:lnTo>
                <a:lnTo>
                  <a:pt x="1131" y="905"/>
                </a:lnTo>
                <a:lnTo>
                  <a:pt x="1189" y="902"/>
                </a:lnTo>
                <a:close/>
                <a:moveTo>
                  <a:pt x="2061" y="813"/>
                </a:moveTo>
                <a:lnTo>
                  <a:pt x="2112" y="816"/>
                </a:lnTo>
                <a:lnTo>
                  <a:pt x="2161" y="824"/>
                </a:lnTo>
                <a:lnTo>
                  <a:pt x="2207" y="840"/>
                </a:lnTo>
                <a:lnTo>
                  <a:pt x="2251" y="859"/>
                </a:lnTo>
                <a:lnTo>
                  <a:pt x="2291" y="884"/>
                </a:lnTo>
                <a:lnTo>
                  <a:pt x="2329" y="914"/>
                </a:lnTo>
                <a:lnTo>
                  <a:pt x="2363" y="947"/>
                </a:lnTo>
                <a:lnTo>
                  <a:pt x="2392" y="984"/>
                </a:lnTo>
                <a:lnTo>
                  <a:pt x="2417" y="1026"/>
                </a:lnTo>
                <a:lnTo>
                  <a:pt x="2438" y="1069"/>
                </a:lnTo>
                <a:lnTo>
                  <a:pt x="2452" y="1116"/>
                </a:lnTo>
                <a:lnTo>
                  <a:pt x="2461" y="1164"/>
                </a:lnTo>
                <a:lnTo>
                  <a:pt x="2464" y="1214"/>
                </a:lnTo>
                <a:lnTo>
                  <a:pt x="2461" y="1264"/>
                </a:lnTo>
                <a:lnTo>
                  <a:pt x="2452" y="1313"/>
                </a:lnTo>
                <a:lnTo>
                  <a:pt x="2438" y="1359"/>
                </a:lnTo>
                <a:lnTo>
                  <a:pt x="2417" y="1403"/>
                </a:lnTo>
                <a:lnTo>
                  <a:pt x="2392" y="1444"/>
                </a:lnTo>
                <a:lnTo>
                  <a:pt x="2363" y="1481"/>
                </a:lnTo>
                <a:lnTo>
                  <a:pt x="2329" y="1514"/>
                </a:lnTo>
                <a:lnTo>
                  <a:pt x="2291" y="1544"/>
                </a:lnTo>
                <a:lnTo>
                  <a:pt x="2251" y="1569"/>
                </a:lnTo>
                <a:lnTo>
                  <a:pt x="2207" y="1589"/>
                </a:lnTo>
                <a:lnTo>
                  <a:pt x="2161" y="1604"/>
                </a:lnTo>
                <a:lnTo>
                  <a:pt x="2112" y="1612"/>
                </a:lnTo>
                <a:lnTo>
                  <a:pt x="2061" y="1616"/>
                </a:lnTo>
                <a:lnTo>
                  <a:pt x="2016" y="1614"/>
                </a:lnTo>
                <a:lnTo>
                  <a:pt x="1972" y="1606"/>
                </a:lnTo>
                <a:lnTo>
                  <a:pt x="1931" y="1594"/>
                </a:lnTo>
                <a:lnTo>
                  <a:pt x="1891" y="1578"/>
                </a:lnTo>
                <a:lnTo>
                  <a:pt x="1883" y="1527"/>
                </a:lnTo>
                <a:lnTo>
                  <a:pt x="1870" y="1477"/>
                </a:lnTo>
                <a:lnTo>
                  <a:pt x="1852" y="1431"/>
                </a:lnTo>
                <a:lnTo>
                  <a:pt x="1829" y="1385"/>
                </a:lnTo>
                <a:lnTo>
                  <a:pt x="1802" y="1344"/>
                </a:lnTo>
                <a:lnTo>
                  <a:pt x="1772" y="1305"/>
                </a:lnTo>
                <a:lnTo>
                  <a:pt x="1737" y="1269"/>
                </a:lnTo>
                <a:lnTo>
                  <a:pt x="1700" y="1236"/>
                </a:lnTo>
                <a:lnTo>
                  <a:pt x="1658" y="1209"/>
                </a:lnTo>
                <a:lnTo>
                  <a:pt x="1662" y="1158"/>
                </a:lnTo>
                <a:lnTo>
                  <a:pt x="1672" y="1110"/>
                </a:lnTo>
                <a:lnTo>
                  <a:pt x="1687" y="1065"/>
                </a:lnTo>
                <a:lnTo>
                  <a:pt x="1708" y="1022"/>
                </a:lnTo>
                <a:lnTo>
                  <a:pt x="1733" y="981"/>
                </a:lnTo>
                <a:lnTo>
                  <a:pt x="1762" y="945"/>
                </a:lnTo>
                <a:lnTo>
                  <a:pt x="1796" y="912"/>
                </a:lnTo>
                <a:lnTo>
                  <a:pt x="1833" y="883"/>
                </a:lnTo>
                <a:lnTo>
                  <a:pt x="1874" y="858"/>
                </a:lnTo>
                <a:lnTo>
                  <a:pt x="1917" y="839"/>
                </a:lnTo>
                <a:lnTo>
                  <a:pt x="1963" y="824"/>
                </a:lnTo>
                <a:lnTo>
                  <a:pt x="2012" y="815"/>
                </a:lnTo>
                <a:lnTo>
                  <a:pt x="2061" y="813"/>
                </a:lnTo>
                <a:close/>
                <a:moveTo>
                  <a:pt x="687" y="813"/>
                </a:moveTo>
                <a:lnTo>
                  <a:pt x="738" y="816"/>
                </a:lnTo>
                <a:lnTo>
                  <a:pt x="787" y="824"/>
                </a:lnTo>
                <a:lnTo>
                  <a:pt x="833" y="840"/>
                </a:lnTo>
                <a:lnTo>
                  <a:pt x="877" y="859"/>
                </a:lnTo>
                <a:lnTo>
                  <a:pt x="917" y="884"/>
                </a:lnTo>
                <a:lnTo>
                  <a:pt x="954" y="914"/>
                </a:lnTo>
                <a:lnTo>
                  <a:pt x="989" y="947"/>
                </a:lnTo>
                <a:lnTo>
                  <a:pt x="1018" y="984"/>
                </a:lnTo>
                <a:lnTo>
                  <a:pt x="1043" y="1026"/>
                </a:lnTo>
                <a:lnTo>
                  <a:pt x="1063" y="1069"/>
                </a:lnTo>
                <a:lnTo>
                  <a:pt x="1078" y="1116"/>
                </a:lnTo>
                <a:lnTo>
                  <a:pt x="1087" y="1164"/>
                </a:lnTo>
                <a:lnTo>
                  <a:pt x="1090" y="1214"/>
                </a:lnTo>
                <a:lnTo>
                  <a:pt x="1089" y="1236"/>
                </a:lnTo>
                <a:lnTo>
                  <a:pt x="1049" y="1272"/>
                </a:lnTo>
                <a:lnTo>
                  <a:pt x="1013" y="1311"/>
                </a:lnTo>
                <a:lnTo>
                  <a:pt x="980" y="1353"/>
                </a:lnTo>
                <a:lnTo>
                  <a:pt x="952" y="1400"/>
                </a:lnTo>
                <a:lnTo>
                  <a:pt x="931" y="1448"/>
                </a:lnTo>
                <a:lnTo>
                  <a:pt x="913" y="1500"/>
                </a:lnTo>
                <a:lnTo>
                  <a:pt x="902" y="1554"/>
                </a:lnTo>
                <a:lnTo>
                  <a:pt x="863" y="1575"/>
                </a:lnTo>
                <a:lnTo>
                  <a:pt x="822" y="1593"/>
                </a:lnTo>
                <a:lnTo>
                  <a:pt x="778" y="1605"/>
                </a:lnTo>
                <a:lnTo>
                  <a:pt x="734" y="1614"/>
                </a:lnTo>
                <a:lnTo>
                  <a:pt x="687" y="1616"/>
                </a:lnTo>
                <a:lnTo>
                  <a:pt x="636" y="1612"/>
                </a:lnTo>
                <a:lnTo>
                  <a:pt x="588" y="1604"/>
                </a:lnTo>
                <a:lnTo>
                  <a:pt x="542" y="1589"/>
                </a:lnTo>
                <a:lnTo>
                  <a:pt x="497" y="1569"/>
                </a:lnTo>
                <a:lnTo>
                  <a:pt x="457" y="1544"/>
                </a:lnTo>
                <a:lnTo>
                  <a:pt x="420" y="1514"/>
                </a:lnTo>
                <a:lnTo>
                  <a:pt x="386" y="1481"/>
                </a:lnTo>
                <a:lnTo>
                  <a:pt x="357" y="1444"/>
                </a:lnTo>
                <a:lnTo>
                  <a:pt x="332" y="1403"/>
                </a:lnTo>
                <a:lnTo>
                  <a:pt x="311" y="1359"/>
                </a:lnTo>
                <a:lnTo>
                  <a:pt x="296" y="1313"/>
                </a:lnTo>
                <a:lnTo>
                  <a:pt x="287" y="1264"/>
                </a:lnTo>
                <a:lnTo>
                  <a:pt x="284" y="1214"/>
                </a:lnTo>
                <a:lnTo>
                  <a:pt x="287" y="1164"/>
                </a:lnTo>
                <a:lnTo>
                  <a:pt x="296" y="1116"/>
                </a:lnTo>
                <a:lnTo>
                  <a:pt x="311" y="1069"/>
                </a:lnTo>
                <a:lnTo>
                  <a:pt x="332" y="1026"/>
                </a:lnTo>
                <a:lnTo>
                  <a:pt x="357" y="984"/>
                </a:lnTo>
                <a:lnTo>
                  <a:pt x="386" y="947"/>
                </a:lnTo>
                <a:lnTo>
                  <a:pt x="420" y="914"/>
                </a:lnTo>
                <a:lnTo>
                  <a:pt x="457" y="884"/>
                </a:lnTo>
                <a:lnTo>
                  <a:pt x="497" y="859"/>
                </a:lnTo>
                <a:lnTo>
                  <a:pt x="542" y="840"/>
                </a:lnTo>
                <a:lnTo>
                  <a:pt x="588" y="824"/>
                </a:lnTo>
                <a:lnTo>
                  <a:pt x="636" y="816"/>
                </a:lnTo>
                <a:lnTo>
                  <a:pt x="687" y="813"/>
                </a:lnTo>
                <a:close/>
                <a:moveTo>
                  <a:pt x="2726" y="408"/>
                </a:moveTo>
                <a:lnTo>
                  <a:pt x="2776" y="411"/>
                </a:lnTo>
                <a:lnTo>
                  <a:pt x="2825" y="420"/>
                </a:lnTo>
                <a:lnTo>
                  <a:pt x="2872" y="435"/>
                </a:lnTo>
                <a:lnTo>
                  <a:pt x="2915" y="456"/>
                </a:lnTo>
                <a:lnTo>
                  <a:pt x="2956" y="480"/>
                </a:lnTo>
                <a:lnTo>
                  <a:pt x="2994" y="509"/>
                </a:lnTo>
                <a:lnTo>
                  <a:pt x="3027" y="543"/>
                </a:lnTo>
                <a:lnTo>
                  <a:pt x="3056" y="581"/>
                </a:lnTo>
                <a:lnTo>
                  <a:pt x="3082" y="621"/>
                </a:lnTo>
                <a:lnTo>
                  <a:pt x="3102" y="665"/>
                </a:lnTo>
                <a:lnTo>
                  <a:pt x="3116" y="711"/>
                </a:lnTo>
                <a:lnTo>
                  <a:pt x="3126" y="759"/>
                </a:lnTo>
                <a:lnTo>
                  <a:pt x="3129" y="810"/>
                </a:lnTo>
                <a:lnTo>
                  <a:pt x="3126" y="860"/>
                </a:lnTo>
                <a:lnTo>
                  <a:pt x="3116" y="909"/>
                </a:lnTo>
                <a:lnTo>
                  <a:pt x="3102" y="956"/>
                </a:lnTo>
                <a:lnTo>
                  <a:pt x="3082" y="999"/>
                </a:lnTo>
                <a:lnTo>
                  <a:pt x="3056" y="1039"/>
                </a:lnTo>
                <a:lnTo>
                  <a:pt x="3027" y="1076"/>
                </a:lnTo>
                <a:lnTo>
                  <a:pt x="2994" y="1110"/>
                </a:lnTo>
                <a:lnTo>
                  <a:pt x="2956" y="1139"/>
                </a:lnTo>
                <a:lnTo>
                  <a:pt x="2915" y="1164"/>
                </a:lnTo>
                <a:lnTo>
                  <a:pt x="2872" y="1185"/>
                </a:lnTo>
                <a:lnTo>
                  <a:pt x="2825" y="1199"/>
                </a:lnTo>
                <a:lnTo>
                  <a:pt x="2776" y="1209"/>
                </a:lnTo>
                <a:lnTo>
                  <a:pt x="2726" y="1212"/>
                </a:lnTo>
                <a:lnTo>
                  <a:pt x="2681" y="1210"/>
                </a:lnTo>
                <a:lnTo>
                  <a:pt x="2638" y="1201"/>
                </a:lnTo>
                <a:lnTo>
                  <a:pt x="2595" y="1190"/>
                </a:lnTo>
                <a:lnTo>
                  <a:pt x="2556" y="1173"/>
                </a:lnTo>
                <a:lnTo>
                  <a:pt x="2547" y="1123"/>
                </a:lnTo>
                <a:lnTo>
                  <a:pt x="2534" y="1073"/>
                </a:lnTo>
                <a:lnTo>
                  <a:pt x="2516" y="1026"/>
                </a:lnTo>
                <a:lnTo>
                  <a:pt x="2493" y="981"/>
                </a:lnTo>
                <a:lnTo>
                  <a:pt x="2467" y="939"/>
                </a:lnTo>
                <a:lnTo>
                  <a:pt x="2436" y="901"/>
                </a:lnTo>
                <a:lnTo>
                  <a:pt x="2402" y="865"/>
                </a:lnTo>
                <a:lnTo>
                  <a:pt x="2364" y="833"/>
                </a:lnTo>
                <a:lnTo>
                  <a:pt x="2324" y="804"/>
                </a:lnTo>
                <a:lnTo>
                  <a:pt x="2327" y="754"/>
                </a:lnTo>
                <a:lnTo>
                  <a:pt x="2337" y="707"/>
                </a:lnTo>
                <a:lnTo>
                  <a:pt x="2352" y="661"/>
                </a:lnTo>
                <a:lnTo>
                  <a:pt x="2372" y="618"/>
                </a:lnTo>
                <a:lnTo>
                  <a:pt x="2397" y="577"/>
                </a:lnTo>
                <a:lnTo>
                  <a:pt x="2427" y="541"/>
                </a:lnTo>
                <a:lnTo>
                  <a:pt x="2460" y="508"/>
                </a:lnTo>
                <a:lnTo>
                  <a:pt x="2498" y="479"/>
                </a:lnTo>
                <a:lnTo>
                  <a:pt x="2538" y="455"/>
                </a:lnTo>
                <a:lnTo>
                  <a:pt x="2582" y="435"/>
                </a:lnTo>
                <a:lnTo>
                  <a:pt x="2627" y="420"/>
                </a:lnTo>
                <a:lnTo>
                  <a:pt x="2676" y="411"/>
                </a:lnTo>
                <a:lnTo>
                  <a:pt x="2726" y="408"/>
                </a:lnTo>
                <a:close/>
                <a:moveTo>
                  <a:pt x="1374" y="0"/>
                </a:moveTo>
                <a:lnTo>
                  <a:pt x="1425" y="3"/>
                </a:lnTo>
                <a:lnTo>
                  <a:pt x="1475" y="11"/>
                </a:lnTo>
                <a:lnTo>
                  <a:pt x="1521" y="25"/>
                </a:lnTo>
                <a:lnTo>
                  <a:pt x="1567" y="44"/>
                </a:lnTo>
                <a:lnTo>
                  <a:pt x="1608" y="68"/>
                </a:lnTo>
                <a:lnTo>
                  <a:pt x="1648" y="96"/>
                </a:lnTo>
                <a:lnTo>
                  <a:pt x="1684" y="127"/>
                </a:lnTo>
                <a:lnTo>
                  <a:pt x="1715" y="163"/>
                </a:lnTo>
                <a:lnTo>
                  <a:pt x="1743" y="203"/>
                </a:lnTo>
                <a:lnTo>
                  <a:pt x="1767" y="244"/>
                </a:lnTo>
                <a:lnTo>
                  <a:pt x="1787" y="289"/>
                </a:lnTo>
                <a:lnTo>
                  <a:pt x="1800" y="336"/>
                </a:lnTo>
                <a:lnTo>
                  <a:pt x="1808" y="385"/>
                </a:lnTo>
                <a:lnTo>
                  <a:pt x="1812" y="436"/>
                </a:lnTo>
                <a:lnTo>
                  <a:pt x="1808" y="487"/>
                </a:lnTo>
                <a:lnTo>
                  <a:pt x="1800" y="536"/>
                </a:lnTo>
                <a:lnTo>
                  <a:pt x="1787" y="583"/>
                </a:lnTo>
                <a:lnTo>
                  <a:pt x="1767" y="628"/>
                </a:lnTo>
                <a:lnTo>
                  <a:pt x="1743" y="669"/>
                </a:lnTo>
                <a:lnTo>
                  <a:pt x="1715" y="709"/>
                </a:lnTo>
                <a:lnTo>
                  <a:pt x="1684" y="744"/>
                </a:lnTo>
                <a:lnTo>
                  <a:pt x="1648" y="776"/>
                </a:lnTo>
                <a:lnTo>
                  <a:pt x="1608" y="804"/>
                </a:lnTo>
                <a:lnTo>
                  <a:pt x="1567" y="827"/>
                </a:lnTo>
                <a:lnTo>
                  <a:pt x="1521" y="846"/>
                </a:lnTo>
                <a:lnTo>
                  <a:pt x="1475" y="860"/>
                </a:lnTo>
                <a:lnTo>
                  <a:pt x="1425" y="869"/>
                </a:lnTo>
                <a:lnTo>
                  <a:pt x="1374" y="872"/>
                </a:lnTo>
                <a:lnTo>
                  <a:pt x="1323" y="869"/>
                </a:lnTo>
                <a:lnTo>
                  <a:pt x="1274" y="860"/>
                </a:lnTo>
                <a:lnTo>
                  <a:pt x="1227" y="846"/>
                </a:lnTo>
                <a:lnTo>
                  <a:pt x="1181" y="827"/>
                </a:lnTo>
                <a:lnTo>
                  <a:pt x="1140" y="804"/>
                </a:lnTo>
                <a:lnTo>
                  <a:pt x="1101" y="776"/>
                </a:lnTo>
                <a:lnTo>
                  <a:pt x="1064" y="744"/>
                </a:lnTo>
                <a:lnTo>
                  <a:pt x="1033" y="709"/>
                </a:lnTo>
                <a:lnTo>
                  <a:pt x="1005" y="669"/>
                </a:lnTo>
                <a:lnTo>
                  <a:pt x="981" y="628"/>
                </a:lnTo>
                <a:lnTo>
                  <a:pt x="962" y="583"/>
                </a:lnTo>
                <a:lnTo>
                  <a:pt x="948" y="536"/>
                </a:lnTo>
                <a:lnTo>
                  <a:pt x="940" y="487"/>
                </a:lnTo>
                <a:lnTo>
                  <a:pt x="937" y="436"/>
                </a:lnTo>
                <a:lnTo>
                  <a:pt x="940" y="385"/>
                </a:lnTo>
                <a:lnTo>
                  <a:pt x="948" y="336"/>
                </a:lnTo>
                <a:lnTo>
                  <a:pt x="962" y="289"/>
                </a:lnTo>
                <a:lnTo>
                  <a:pt x="981" y="244"/>
                </a:lnTo>
                <a:lnTo>
                  <a:pt x="1005" y="203"/>
                </a:lnTo>
                <a:lnTo>
                  <a:pt x="1033" y="163"/>
                </a:lnTo>
                <a:lnTo>
                  <a:pt x="1064" y="127"/>
                </a:lnTo>
                <a:lnTo>
                  <a:pt x="1101" y="96"/>
                </a:lnTo>
                <a:lnTo>
                  <a:pt x="1140" y="68"/>
                </a:lnTo>
                <a:lnTo>
                  <a:pt x="1181" y="44"/>
                </a:lnTo>
                <a:lnTo>
                  <a:pt x="1227" y="25"/>
                </a:lnTo>
                <a:lnTo>
                  <a:pt x="1274" y="11"/>
                </a:lnTo>
                <a:lnTo>
                  <a:pt x="1323" y="3"/>
                </a:lnTo>
                <a:lnTo>
                  <a:pt x="1374" y="0"/>
                </a:lnTo>
                <a:close/>
              </a:path>
            </a:pathLst>
          </a:custGeom>
          <a:solidFill>
            <a:srgbClr val="800000">
              <a:alpha val="60000"/>
            </a:srgbClr>
          </a:solidFill>
          <a:ln w="0">
            <a:noFill/>
            <a:prstDash val="solid"/>
            <a:round/>
            <a:headEnd/>
            <a:tailEnd/>
          </a:ln>
        </p:spPr>
        <p:txBody>
          <a:bodyPr lIns="68580" tIns="34290" rIns="68580" bIns="34290"/>
          <a:lstStyle/>
          <a:p>
            <a:pPr fontAlgn="auto">
              <a:spcBef>
                <a:spcPts val="0"/>
              </a:spcBef>
              <a:spcAft>
                <a:spcPts val="0"/>
              </a:spcAft>
              <a:defRPr/>
            </a:pPr>
            <a:endParaRPr lang="en-US" sz="1350">
              <a:latin typeface="Montserrat" panose="00000500000000000000" pitchFamily="2" charset="0"/>
            </a:endParaRPr>
          </a:p>
        </p:txBody>
      </p:sp>
      <p:graphicFrame>
        <p:nvGraphicFramePr>
          <p:cNvPr id="5" name="Content Placeholder 1">
            <a:extLst>
              <a:ext uri="{FF2B5EF4-FFF2-40B4-BE49-F238E27FC236}">
                <a16:creationId xmlns:a16="http://schemas.microsoft.com/office/drawing/2014/main" id="{C2FC8176-8743-00E4-8340-0362AB88D1C0}"/>
              </a:ext>
            </a:extLst>
          </p:cNvPr>
          <p:cNvGraphicFramePr>
            <a:graphicFrameLocks/>
          </p:cNvGraphicFramePr>
          <p:nvPr/>
        </p:nvGraphicFramePr>
        <p:xfrm>
          <a:off x="860870" y="1120102"/>
          <a:ext cx="10911309" cy="4823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descr="The third icon, which looks like target, represents an investment in capacity building">
            <a:extLst>
              <a:ext uri="{FF2B5EF4-FFF2-40B4-BE49-F238E27FC236}">
                <a16:creationId xmlns:a16="http://schemas.microsoft.com/office/drawing/2014/main" id="{C83B1537-AB9E-460B-6536-6758B30E3235}"/>
              </a:ext>
            </a:extLst>
          </p:cNvPr>
          <p:cNvGrpSpPr>
            <a:grpSpLocks noChangeAspect="1"/>
          </p:cNvGrpSpPr>
          <p:nvPr/>
        </p:nvGrpSpPr>
        <p:grpSpPr>
          <a:xfrm>
            <a:off x="171892" y="3936567"/>
            <a:ext cx="555732" cy="555732"/>
            <a:chOff x="1751012" y="3914246"/>
            <a:chExt cx="601663" cy="601663"/>
          </a:xfrm>
          <a:solidFill>
            <a:srgbClr val="800000">
              <a:alpha val="60000"/>
            </a:srgbClr>
          </a:solidFill>
        </p:grpSpPr>
        <p:sp>
          <p:nvSpPr>
            <p:cNvPr id="8" name="Freeform 42">
              <a:extLst>
                <a:ext uri="{FF2B5EF4-FFF2-40B4-BE49-F238E27FC236}">
                  <a16:creationId xmlns:a16="http://schemas.microsoft.com/office/drawing/2014/main" id="{5B35DF9B-0450-4F13-4089-B48CCE904EC6}"/>
                </a:ext>
              </a:extLst>
            </p:cNvPr>
            <p:cNvSpPr>
              <a:spLocks noEditPoints="1"/>
            </p:cNvSpPr>
            <p:nvPr/>
          </p:nvSpPr>
          <p:spPr bwMode="auto">
            <a:xfrm>
              <a:off x="1751012" y="3914246"/>
              <a:ext cx="601663" cy="601663"/>
            </a:xfrm>
            <a:custGeom>
              <a:avLst/>
              <a:gdLst>
                <a:gd name="T0" fmla="*/ 190 w 379"/>
                <a:gd name="T1" fmla="*/ 30 h 379"/>
                <a:gd name="T2" fmla="*/ 154 w 379"/>
                <a:gd name="T3" fmla="*/ 34 h 379"/>
                <a:gd name="T4" fmla="*/ 120 w 379"/>
                <a:gd name="T5" fmla="*/ 46 h 379"/>
                <a:gd name="T6" fmla="*/ 90 w 379"/>
                <a:gd name="T7" fmla="*/ 65 h 379"/>
                <a:gd name="T8" fmla="*/ 65 w 379"/>
                <a:gd name="T9" fmla="*/ 90 h 379"/>
                <a:gd name="T10" fmla="*/ 48 w 379"/>
                <a:gd name="T11" fmla="*/ 119 h 379"/>
                <a:gd name="T12" fmla="*/ 35 w 379"/>
                <a:gd name="T13" fmla="*/ 152 h 379"/>
                <a:gd name="T14" fmla="*/ 30 w 379"/>
                <a:gd name="T15" fmla="*/ 188 h 379"/>
                <a:gd name="T16" fmla="*/ 35 w 379"/>
                <a:gd name="T17" fmla="*/ 225 h 379"/>
                <a:gd name="T18" fmla="*/ 48 w 379"/>
                <a:gd name="T19" fmla="*/ 258 h 379"/>
                <a:gd name="T20" fmla="*/ 65 w 379"/>
                <a:gd name="T21" fmla="*/ 288 h 379"/>
                <a:gd name="T22" fmla="*/ 90 w 379"/>
                <a:gd name="T23" fmla="*/ 312 h 379"/>
                <a:gd name="T24" fmla="*/ 120 w 379"/>
                <a:gd name="T25" fmla="*/ 331 h 379"/>
                <a:gd name="T26" fmla="*/ 154 w 379"/>
                <a:gd name="T27" fmla="*/ 344 h 379"/>
                <a:gd name="T28" fmla="*/ 190 w 379"/>
                <a:gd name="T29" fmla="*/ 347 h 379"/>
                <a:gd name="T30" fmla="*/ 227 w 379"/>
                <a:gd name="T31" fmla="*/ 344 h 379"/>
                <a:gd name="T32" fmla="*/ 260 w 379"/>
                <a:gd name="T33" fmla="*/ 331 h 379"/>
                <a:gd name="T34" fmla="*/ 289 w 379"/>
                <a:gd name="T35" fmla="*/ 312 h 379"/>
                <a:gd name="T36" fmla="*/ 314 w 379"/>
                <a:gd name="T37" fmla="*/ 288 h 379"/>
                <a:gd name="T38" fmla="*/ 333 w 379"/>
                <a:gd name="T39" fmla="*/ 258 h 379"/>
                <a:gd name="T40" fmla="*/ 344 w 379"/>
                <a:gd name="T41" fmla="*/ 225 h 379"/>
                <a:gd name="T42" fmla="*/ 349 w 379"/>
                <a:gd name="T43" fmla="*/ 188 h 379"/>
                <a:gd name="T44" fmla="*/ 344 w 379"/>
                <a:gd name="T45" fmla="*/ 152 h 379"/>
                <a:gd name="T46" fmla="*/ 333 w 379"/>
                <a:gd name="T47" fmla="*/ 119 h 379"/>
                <a:gd name="T48" fmla="*/ 314 w 379"/>
                <a:gd name="T49" fmla="*/ 90 h 379"/>
                <a:gd name="T50" fmla="*/ 289 w 379"/>
                <a:gd name="T51" fmla="*/ 65 h 379"/>
                <a:gd name="T52" fmla="*/ 260 w 379"/>
                <a:gd name="T53" fmla="*/ 46 h 379"/>
                <a:gd name="T54" fmla="*/ 227 w 379"/>
                <a:gd name="T55" fmla="*/ 34 h 379"/>
                <a:gd name="T56" fmla="*/ 190 w 379"/>
                <a:gd name="T57" fmla="*/ 30 h 379"/>
                <a:gd name="T58" fmla="*/ 190 w 379"/>
                <a:gd name="T59" fmla="*/ 0 h 379"/>
                <a:gd name="T60" fmla="*/ 228 w 379"/>
                <a:gd name="T61" fmla="*/ 3 h 379"/>
                <a:gd name="T62" fmla="*/ 263 w 379"/>
                <a:gd name="T63" fmla="*/ 14 h 379"/>
                <a:gd name="T64" fmla="*/ 295 w 379"/>
                <a:gd name="T65" fmla="*/ 31 h 379"/>
                <a:gd name="T66" fmla="*/ 323 w 379"/>
                <a:gd name="T67" fmla="*/ 55 h 379"/>
                <a:gd name="T68" fmla="*/ 347 w 379"/>
                <a:gd name="T69" fmla="*/ 82 h 379"/>
                <a:gd name="T70" fmla="*/ 365 w 379"/>
                <a:gd name="T71" fmla="*/ 115 h 379"/>
                <a:gd name="T72" fmla="*/ 376 w 379"/>
                <a:gd name="T73" fmla="*/ 150 h 379"/>
                <a:gd name="T74" fmla="*/ 379 w 379"/>
                <a:gd name="T75" fmla="*/ 188 h 379"/>
                <a:gd name="T76" fmla="*/ 376 w 379"/>
                <a:gd name="T77" fmla="*/ 226 h 379"/>
                <a:gd name="T78" fmla="*/ 365 w 379"/>
                <a:gd name="T79" fmla="*/ 263 h 379"/>
                <a:gd name="T80" fmla="*/ 347 w 379"/>
                <a:gd name="T81" fmla="*/ 295 h 379"/>
                <a:gd name="T82" fmla="*/ 323 w 379"/>
                <a:gd name="T83" fmla="*/ 323 h 379"/>
                <a:gd name="T84" fmla="*/ 295 w 379"/>
                <a:gd name="T85" fmla="*/ 345 h 379"/>
                <a:gd name="T86" fmla="*/ 263 w 379"/>
                <a:gd name="T87" fmla="*/ 363 h 379"/>
                <a:gd name="T88" fmla="*/ 228 w 379"/>
                <a:gd name="T89" fmla="*/ 374 h 379"/>
                <a:gd name="T90" fmla="*/ 190 w 379"/>
                <a:gd name="T91" fmla="*/ 379 h 379"/>
                <a:gd name="T92" fmla="*/ 152 w 379"/>
                <a:gd name="T93" fmla="*/ 374 h 379"/>
                <a:gd name="T94" fmla="*/ 116 w 379"/>
                <a:gd name="T95" fmla="*/ 363 h 379"/>
                <a:gd name="T96" fmla="*/ 84 w 379"/>
                <a:gd name="T97" fmla="*/ 345 h 379"/>
                <a:gd name="T98" fmla="*/ 55 w 379"/>
                <a:gd name="T99" fmla="*/ 323 h 379"/>
                <a:gd name="T100" fmla="*/ 32 w 379"/>
                <a:gd name="T101" fmla="*/ 295 h 379"/>
                <a:gd name="T102" fmla="*/ 14 w 379"/>
                <a:gd name="T103" fmla="*/ 263 h 379"/>
                <a:gd name="T104" fmla="*/ 3 w 379"/>
                <a:gd name="T105" fmla="*/ 226 h 379"/>
                <a:gd name="T106" fmla="*/ 0 w 379"/>
                <a:gd name="T107" fmla="*/ 188 h 379"/>
                <a:gd name="T108" fmla="*/ 3 w 379"/>
                <a:gd name="T109" fmla="*/ 150 h 379"/>
                <a:gd name="T110" fmla="*/ 14 w 379"/>
                <a:gd name="T111" fmla="*/ 115 h 379"/>
                <a:gd name="T112" fmla="*/ 32 w 379"/>
                <a:gd name="T113" fmla="*/ 82 h 379"/>
                <a:gd name="T114" fmla="*/ 55 w 379"/>
                <a:gd name="T115" fmla="*/ 55 h 379"/>
                <a:gd name="T116" fmla="*/ 84 w 379"/>
                <a:gd name="T117" fmla="*/ 31 h 379"/>
                <a:gd name="T118" fmla="*/ 116 w 379"/>
                <a:gd name="T119" fmla="*/ 14 h 379"/>
                <a:gd name="T120" fmla="*/ 152 w 379"/>
                <a:gd name="T121" fmla="*/ 3 h 379"/>
                <a:gd name="T122" fmla="*/ 190 w 379"/>
                <a:gd name="T123"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9" h="379">
                  <a:moveTo>
                    <a:pt x="190" y="30"/>
                  </a:moveTo>
                  <a:lnTo>
                    <a:pt x="154" y="34"/>
                  </a:lnTo>
                  <a:lnTo>
                    <a:pt x="120" y="46"/>
                  </a:lnTo>
                  <a:lnTo>
                    <a:pt x="90" y="65"/>
                  </a:lnTo>
                  <a:lnTo>
                    <a:pt x="65" y="90"/>
                  </a:lnTo>
                  <a:lnTo>
                    <a:pt x="48" y="119"/>
                  </a:lnTo>
                  <a:lnTo>
                    <a:pt x="35" y="152"/>
                  </a:lnTo>
                  <a:lnTo>
                    <a:pt x="30" y="188"/>
                  </a:lnTo>
                  <a:lnTo>
                    <a:pt x="35" y="225"/>
                  </a:lnTo>
                  <a:lnTo>
                    <a:pt x="48" y="258"/>
                  </a:lnTo>
                  <a:lnTo>
                    <a:pt x="65" y="288"/>
                  </a:lnTo>
                  <a:lnTo>
                    <a:pt x="90" y="312"/>
                  </a:lnTo>
                  <a:lnTo>
                    <a:pt x="120" y="331"/>
                  </a:lnTo>
                  <a:lnTo>
                    <a:pt x="154" y="344"/>
                  </a:lnTo>
                  <a:lnTo>
                    <a:pt x="190" y="347"/>
                  </a:lnTo>
                  <a:lnTo>
                    <a:pt x="227" y="344"/>
                  </a:lnTo>
                  <a:lnTo>
                    <a:pt x="260" y="331"/>
                  </a:lnTo>
                  <a:lnTo>
                    <a:pt x="289" y="312"/>
                  </a:lnTo>
                  <a:lnTo>
                    <a:pt x="314" y="288"/>
                  </a:lnTo>
                  <a:lnTo>
                    <a:pt x="333" y="258"/>
                  </a:lnTo>
                  <a:lnTo>
                    <a:pt x="344" y="225"/>
                  </a:lnTo>
                  <a:lnTo>
                    <a:pt x="349" y="188"/>
                  </a:lnTo>
                  <a:lnTo>
                    <a:pt x="344" y="152"/>
                  </a:lnTo>
                  <a:lnTo>
                    <a:pt x="333" y="119"/>
                  </a:lnTo>
                  <a:lnTo>
                    <a:pt x="314" y="90"/>
                  </a:lnTo>
                  <a:lnTo>
                    <a:pt x="289" y="65"/>
                  </a:lnTo>
                  <a:lnTo>
                    <a:pt x="260" y="46"/>
                  </a:lnTo>
                  <a:lnTo>
                    <a:pt x="227" y="34"/>
                  </a:lnTo>
                  <a:lnTo>
                    <a:pt x="190" y="30"/>
                  </a:lnTo>
                  <a:close/>
                  <a:moveTo>
                    <a:pt x="190" y="0"/>
                  </a:moveTo>
                  <a:lnTo>
                    <a:pt x="228" y="3"/>
                  </a:lnTo>
                  <a:lnTo>
                    <a:pt x="263" y="14"/>
                  </a:lnTo>
                  <a:lnTo>
                    <a:pt x="295" y="31"/>
                  </a:lnTo>
                  <a:lnTo>
                    <a:pt x="323" y="55"/>
                  </a:lnTo>
                  <a:lnTo>
                    <a:pt x="347" y="82"/>
                  </a:lnTo>
                  <a:lnTo>
                    <a:pt x="365" y="115"/>
                  </a:lnTo>
                  <a:lnTo>
                    <a:pt x="376" y="150"/>
                  </a:lnTo>
                  <a:lnTo>
                    <a:pt x="379" y="188"/>
                  </a:lnTo>
                  <a:lnTo>
                    <a:pt x="376" y="226"/>
                  </a:lnTo>
                  <a:lnTo>
                    <a:pt x="365" y="263"/>
                  </a:lnTo>
                  <a:lnTo>
                    <a:pt x="347" y="295"/>
                  </a:lnTo>
                  <a:lnTo>
                    <a:pt x="323" y="323"/>
                  </a:lnTo>
                  <a:lnTo>
                    <a:pt x="295" y="345"/>
                  </a:lnTo>
                  <a:lnTo>
                    <a:pt x="263" y="363"/>
                  </a:lnTo>
                  <a:lnTo>
                    <a:pt x="228" y="374"/>
                  </a:lnTo>
                  <a:lnTo>
                    <a:pt x="190" y="379"/>
                  </a:lnTo>
                  <a:lnTo>
                    <a:pt x="152" y="374"/>
                  </a:lnTo>
                  <a:lnTo>
                    <a:pt x="116" y="363"/>
                  </a:lnTo>
                  <a:lnTo>
                    <a:pt x="84" y="345"/>
                  </a:lnTo>
                  <a:lnTo>
                    <a:pt x="55" y="323"/>
                  </a:lnTo>
                  <a:lnTo>
                    <a:pt x="32" y="295"/>
                  </a:lnTo>
                  <a:lnTo>
                    <a:pt x="14" y="263"/>
                  </a:lnTo>
                  <a:lnTo>
                    <a:pt x="3" y="226"/>
                  </a:lnTo>
                  <a:lnTo>
                    <a:pt x="0" y="188"/>
                  </a:lnTo>
                  <a:lnTo>
                    <a:pt x="3" y="150"/>
                  </a:lnTo>
                  <a:lnTo>
                    <a:pt x="14" y="115"/>
                  </a:lnTo>
                  <a:lnTo>
                    <a:pt x="32" y="82"/>
                  </a:lnTo>
                  <a:lnTo>
                    <a:pt x="55" y="55"/>
                  </a:lnTo>
                  <a:lnTo>
                    <a:pt x="84" y="31"/>
                  </a:lnTo>
                  <a:lnTo>
                    <a:pt x="116" y="14"/>
                  </a:lnTo>
                  <a:lnTo>
                    <a:pt x="152" y="3"/>
                  </a:lnTo>
                  <a:lnTo>
                    <a:pt x="190" y="0"/>
                  </a:lnTo>
                  <a:close/>
                </a:path>
              </a:pathLst>
            </a:custGeom>
            <a:grpFill/>
            <a:ln w="0">
              <a:noFill/>
              <a:prstDash val="solid"/>
              <a:round/>
              <a:headEnd/>
              <a:tailEnd/>
            </a:ln>
          </p:spPr>
          <p:txBody>
            <a:bodyPr lIns="68598" tIns="34299" rIns="68598" bIns="34299"/>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fontAlgn="auto">
                <a:spcBef>
                  <a:spcPts val="0"/>
                </a:spcBef>
                <a:spcAft>
                  <a:spcPts val="0"/>
                </a:spcAft>
                <a:defRPr/>
              </a:pPr>
              <a:endParaRPr lang="en-US" sz="2000">
                <a:latin typeface="Montserrat" panose="00000500000000000000" pitchFamily="2" charset="0"/>
              </a:endParaRPr>
            </a:p>
          </p:txBody>
        </p:sp>
        <p:sp>
          <p:nvSpPr>
            <p:cNvPr id="9" name="Freeform 43">
              <a:extLst>
                <a:ext uri="{FF2B5EF4-FFF2-40B4-BE49-F238E27FC236}">
                  <a16:creationId xmlns:a16="http://schemas.microsoft.com/office/drawing/2014/main" id="{BBF7480A-BBCE-D985-7545-FA51F2ED4BC4}"/>
                </a:ext>
              </a:extLst>
            </p:cNvPr>
            <p:cNvSpPr>
              <a:spLocks noEditPoints="1"/>
            </p:cNvSpPr>
            <p:nvPr/>
          </p:nvSpPr>
          <p:spPr bwMode="auto">
            <a:xfrm>
              <a:off x="1866900" y="4026959"/>
              <a:ext cx="369888" cy="373063"/>
            </a:xfrm>
            <a:custGeom>
              <a:avLst/>
              <a:gdLst>
                <a:gd name="T0" fmla="*/ 117 w 233"/>
                <a:gd name="T1" fmla="*/ 32 h 235"/>
                <a:gd name="T2" fmla="*/ 90 w 233"/>
                <a:gd name="T3" fmla="*/ 36 h 235"/>
                <a:gd name="T4" fmla="*/ 67 w 233"/>
                <a:gd name="T5" fmla="*/ 48 h 235"/>
                <a:gd name="T6" fmla="*/ 47 w 233"/>
                <a:gd name="T7" fmla="*/ 67 h 235"/>
                <a:gd name="T8" fmla="*/ 35 w 233"/>
                <a:gd name="T9" fmla="*/ 90 h 235"/>
                <a:gd name="T10" fmla="*/ 30 w 233"/>
                <a:gd name="T11" fmla="*/ 117 h 235"/>
                <a:gd name="T12" fmla="*/ 35 w 233"/>
                <a:gd name="T13" fmla="*/ 144 h 235"/>
                <a:gd name="T14" fmla="*/ 47 w 233"/>
                <a:gd name="T15" fmla="*/ 168 h 235"/>
                <a:gd name="T16" fmla="*/ 67 w 233"/>
                <a:gd name="T17" fmla="*/ 187 h 235"/>
                <a:gd name="T18" fmla="*/ 90 w 233"/>
                <a:gd name="T19" fmla="*/ 200 h 235"/>
                <a:gd name="T20" fmla="*/ 117 w 233"/>
                <a:gd name="T21" fmla="*/ 203 h 235"/>
                <a:gd name="T22" fmla="*/ 144 w 233"/>
                <a:gd name="T23" fmla="*/ 200 h 235"/>
                <a:gd name="T24" fmla="*/ 168 w 233"/>
                <a:gd name="T25" fmla="*/ 187 h 235"/>
                <a:gd name="T26" fmla="*/ 185 w 233"/>
                <a:gd name="T27" fmla="*/ 168 h 235"/>
                <a:gd name="T28" fmla="*/ 198 w 233"/>
                <a:gd name="T29" fmla="*/ 144 h 235"/>
                <a:gd name="T30" fmla="*/ 203 w 233"/>
                <a:gd name="T31" fmla="*/ 117 h 235"/>
                <a:gd name="T32" fmla="*/ 198 w 233"/>
                <a:gd name="T33" fmla="*/ 90 h 235"/>
                <a:gd name="T34" fmla="*/ 185 w 233"/>
                <a:gd name="T35" fmla="*/ 67 h 235"/>
                <a:gd name="T36" fmla="*/ 168 w 233"/>
                <a:gd name="T37" fmla="*/ 48 h 235"/>
                <a:gd name="T38" fmla="*/ 144 w 233"/>
                <a:gd name="T39" fmla="*/ 36 h 235"/>
                <a:gd name="T40" fmla="*/ 117 w 233"/>
                <a:gd name="T41" fmla="*/ 32 h 235"/>
                <a:gd name="T42" fmla="*/ 117 w 233"/>
                <a:gd name="T43" fmla="*/ 0 h 235"/>
                <a:gd name="T44" fmla="*/ 147 w 233"/>
                <a:gd name="T45" fmla="*/ 5 h 235"/>
                <a:gd name="T46" fmla="*/ 176 w 233"/>
                <a:gd name="T47" fmla="*/ 17 h 235"/>
                <a:gd name="T48" fmla="*/ 200 w 233"/>
                <a:gd name="T49" fmla="*/ 35 h 235"/>
                <a:gd name="T50" fmla="*/ 217 w 233"/>
                <a:gd name="T51" fmla="*/ 59 h 235"/>
                <a:gd name="T52" fmla="*/ 230 w 233"/>
                <a:gd name="T53" fmla="*/ 87 h 235"/>
                <a:gd name="T54" fmla="*/ 233 w 233"/>
                <a:gd name="T55" fmla="*/ 117 h 235"/>
                <a:gd name="T56" fmla="*/ 230 w 233"/>
                <a:gd name="T57" fmla="*/ 149 h 235"/>
                <a:gd name="T58" fmla="*/ 217 w 233"/>
                <a:gd name="T59" fmla="*/ 176 h 235"/>
                <a:gd name="T60" fmla="*/ 200 w 233"/>
                <a:gd name="T61" fmla="*/ 200 h 235"/>
                <a:gd name="T62" fmla="*/ 176 w 233"/>
                <a:gd name="T63" fmla="*/ 219 h 235"/>
                <a:gd name="T64" fmla="*/ 147 w 233"/>
                <a:gd name="T65" fmla="*/ 230 h 235"/>
                <a:gd name="T66" fmla="*/ 117 w 233"/>
                <a:gd name="T67" fmla="*/ 235 h 235"/>
                <a:gd name="T68" fmla="*/ 86 w 233"/>
                <a:gd name="T69" fmla="*/ 230 h 235"/>
                <a:gd name="T70" fmla="*/ 57 w 233"/>
                <a:gd name="T71" fmla="*/ 219 h 235"/>
                <a:gd name="T72" fmla="*/ 35 w 233"/>
                <a:gd name="T73" fmla="*/ 200 h 235"/>
                <a:gd name="T74" fmla="*/ 16 w 233"/>
                <a:gd name="T75" fmla="*/ 176 h 235"/>
                <a:gd name="T76" fmla="*/ 5 w 233"/>
                <a:gd name="T77" fmla="*/ 149 h 235"/>
                <a:gd name="T78" fmla="*/ 0 w 233"/>
                <a:gd name="T79" fmla="*/ 117 h 235"/>
                <a:gd name="T80" fmla="*/ 5 w 233"/>
                <a:gd name="T81" fmla="*/ 87 h 235"/>
                <a:gd name="T82" fmla="*/ 16 w 233"/>
                <a:gd name="T83" fmla="*/ 59 h 235"/>
                <a:gd name="T84" fmla="*/ 35 w 233"/>
                <a:gd name="T85" fmla="*/ 35 h 235"/>
                <a:gd name="T86" fmla="*/ 57 w 233"/>
                <a:gd name="T87" fmla="*/ 17 h 235"/>
                <a:gd name="T88" fmla="*/ 86 w 233"/>
                <a:gd name="T89" fmla="*/ 5 h 235"/>
                <a:gd name="T90" fmla="*/ 117 w 233"/>
                <a:gd name="T9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3" h="235">
                  <a:moveTo>
                    <a:pt x="117" y="32"/>
                  </a:moveTo>
                  <a:lnTo>
                    <a:pt x="90" y="36"/>
                  </a:lnTo>
                  <a:lnTo>
                    <a:pt x="67" y="48"/>
                  </a:lnTo>
                  <a:lnTo>
                    <a:pt x="47" y="67"/>
                  </a:lnTo>
                  <a:lnTo>
                    <a:pt x="35" y="90"/>
                  </a:lnTo>
                  <a:lnTo>
                    <a:pt x="30" y="117"/>
                  </a:lnTo>
                  <a:lnTo>
                    <a:pt x="35" y="144"/>
                  </a:lnTo>
                  <a:lnTo>
                    <a:pt x="47" y="168"/>
                  </a:lnTo>
                  <a:lnTo>
                    <a:pt x="67" y="187"/>
                  </a:lnTo>
                  <a:lnTo>
                    <a:pt x="90" y="200"/>
                  </a:lnTo>
                  <a:lnTo>
                    <a:pt x="117" y="203"/>
                  </a:lnTo>
                  <a:lnTo>
                    <a:pt x="144" y="200"/>
                  </a:lnTo>
                  <a:lnTo>
                    <a:pt x="168" y="187"/>
                  </a:lnTo>
                  <a:lnTo>
                    <a:pt x="185" y="168"/>
                  </a:lnTo>
                  <a:lnTo>
                    <a:pt x="198" y="144"/>
                  </a:lnTo>
                  <a:lnTo>
                    <a:pt x="203" y="117"/>
                  </a:lnTo>
                  <a:lnTo>
                    <a:pt x="198" y="90"/>
                  </a:lnTo>
                  <a:lnTo>
                    <a:pt x="185" y="67"/>
                  </a:lnTo>
                  <a:lnTo>
                    <a:pt x="168" y="48"/>
                  </a:lnTo>
                  <a:lnTo>
                    <a:pt x="144" y="36"/>
                  </a:lnTo>
                  <a:lnTo>
                    <a:pt x="117" y="32"/>
                  </a:lnTo>
                  <a:close/>
                  <a:moveTo>
                    <a:pt x="117" y="0"/>
                  </a:moveTo>
                  <a:lnTo>
                    <a:pt x="147" y="5"/>
                  </a:lnTo>
                  <a:lnTo>
                    <a:pt x="176" y="17"/>
                  </a:lnTo>
                  <a:lnTo>
                    <a:pt x="200" y="35"/>
                  </a:lnTo>
                  <a:lnTo>
                    <a:pt x="217" y="59"/>
                  </a:lnTo>
                  <a:lnTo>
                    <a:pt x="230" y="87"/>
                  </a:lnTo>
                  <a:lnTo>
                    <a:pt x="233" y="117"/>
                  </a:lnTo>
                  <a:lnTo>
                    <a:pt x="230" y="149"/>
                  </a:lnTo>
                  <a:lnTo>
                    <a:pt x="217" y="176"/>
                  </a:lnTo>
                  <a:lnTo>
                    <a:pt x="200" y="200"/>
                  </a:lnTo>
                  <a:lnTo>
                    <a:pt x="176" y="219"/>
                  </a:lnTo>
                  <a:lnTo>
                    <a:pt x="147" y="230"/>
                  </a:lnTo>
                  <a:lnTo>
                    <a:pt x="117" y="235"/>
                  </a:lnTo>
                  <a:lnTo>
                    <a:pt x="86" y="230"/>
                  </a:lnTo>
                  <a:lnTo>
                    <a:pt x="57" y="219"/>
                  </a:lnTo>
                  <a:lnTo>
                    <a:pt x="35" y="200"/>
                  </a:lnTo>
                  <a:lnTo>
                    <a:pt x="16" y="176"/>
                  </a:lnTo>
                  <a:lnTo>
                    <a:pt x="5" y="149"/>
                  </a:lnTo>
                  <a:lnTo>
                    <a:pt x="0" y="117"/>
                  </a:lnTo>
                  <a:lnTo>
                    <a:pt x="5" y="87"/>
                  </a:lnTo>
                  <a:lnTo>
                    <a:pt x="16" y="59"/>
                  </a:lnTo>
                  <a:lnTo>
                    <a:pt x="35" y="35"/>
                  </a:lnTo>
                  <a:lnTo>
                    <a:pt x="57" y="17"/>
                  </a:lnTo>
                  <a:lnTo>
                    <a:pt x="86" y="5"/>
                  </a:lnTo>
                  <a:lnTo>
                    <a:pt x="117" y="0"/>
                  </a:lnTo>
                  <a:close/>
                </a:path>
              </a:pathLst>
            </a:custGeom>
            <a:grpFill/>
            <a:ln w="0">
              <a:noFill/>
              <a:prstDash val="solid"/>
              <a:round/>
              <a:headEnd/>
              <a:tailEnd/>
            </a:ln>
          </p:spPr>
          <p:txBody>
            <a:bodyPr lIns="68598" tIns="34299" rIns="68598" bIns="34299"/>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fontAlgn="auto">
                <a:spcBef>
                  <a:spcPts val="0"/>
                </a:spcBef>
                <a:spcAft>
                  <a:spcPts val="0"/>
                </a:spcAft>
                <a:defRPr/>
              </a:pPr>
              <a:endParaRPr lang="en-US" sz="2000">
                <a:latin typeface="Montserrat" panose="00000500000000000000" pitchFamily="2" charset="0"/>
              </a:endParaRPr>
            </a:p>
          </p:txBody>
        </p:sp>
        <p:sp>
          <p:nvSpPr>
            <p:cNvPr id="10" name="Freeform 44">
              <a:extLst>
                <a:ext uri="{FF2B5EF4-FFF2-40B4-BE49-F238E27FC236}">
                  <a16:creationId xmlns:a16="http://schemas.microsoft.com/office/drawing/2014/main" id="{9D9FC0D2-E732-E766-2541-2BC82AB4B7E3}"/>
                </a:ext>
              </a:extLst>
            </p:cNvPr>
            <p:cNvSpPr>
              <a:spLocks/>
            </p:cNvSpPr>
            <p:nvPr/>
          </p:nvSpPr>
          <p:spPr bwMode="auto">
            <a:xfrm>
              <a:off x="1979612" y="4142846"/>
              <a:ext cx="144463" cy="142875"/>
            </a:xfrm>
            <a:custGeom>
              <a:avLst/>
              <a:gdLst>
                <a:gd name="T0" fmla="*/ 46 w 91"/>
                <a:gd name="T1" fmla="*/ 0 h 90"/>
                <a:gd name="T2" fmla="*/ 64 w 91"/>
                <a:gd name="T3" fmla="*/ 3 h 90"/>
                <a:gd name="T4" fmla="*/ 78 w 91"/>
                <a:gd name="T5" fmla="*/ 13 h 90"/>
                <a:gd name="T6" fmla="*/ 87 w 91"/>
                <a:gd name="T7" fmla="*/ 27 h 90"/>
                <a:gd name="T8" fmla="*/ 91 w 91"/>
                <a:gd name="T9" fmla="*/ 44 h 90"/>
                <a:gd name="T10" fmla="*/ 87 w 91"/>
                <a:gd name="T11" fmla="*/ 62 h 90"/>
                <a:gd name="T12" fmla="*/ 78 w 91"/>
                <a:gd name="T13" fmla="*/ 76 h 90"/>
                <a:gd name="T14" fmla="*/ 64 w 91"/>
                <a:gd name="T15" fmla="*/ 86 h 90"/>
                <a:gd name="T16" fmla="*/ 46 w 91"/>
                <a:gd name="T17" fmla="*/ 90 h 90"/>
                <a:gd name="T18" fmla="*/ 29 w 91"/>
                <a:gd name="T19" fmla="*/ 86 h 90"/>
                <a:gd name="T20" fmla="*/ 13 w 91"/>
                <a:gd name="T21" fmla="*/ 76 h 90"/>
                <a:gd name="T22" fmla="*/ 3 w 91"/>
                <a:gd name="T23" fmla="*/ 62 h 90"/>
                <a:gd name="T24" fmla="*/ 0 w 91"/>
                <a:gd name="T25" fmla="*/ 44 h 90"/>
                <a:gd name="T26" fmla="*/ 3 w 91"/>
                <a:gd name="T27" fmla="*/ 27 h 90"/>
                <a:gd name="T28" fmla="*/ 13 w 91"/>
                <a:gd name="T29" fmla="*/ 13 h 90"/>
                <a:gd name="T30" fmla="*/ 29 w 91"/>
                <a:gd name="T31" fmla="*/ 3 h 90"/>
                <a:gd name="T32" fmla="*/ 46 w 91"/>
                <a:gd name="T3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90">
                  <a:moveTo>
                    <a:pt x="46" y="0"/>
                  </a:moveTo>
                  <a:lnTo>
                    <a:pt x="64" y="3"/>
                  </a:lnTo>
                  <a:lnTo>
                    <a:pt x="78" y="13"/>
                  </a:lnTo>
                  <a:lnTo>
                    <a:pt x="87" y="27"/>
                  </a:lnTo>
                  <a:lnTo>
                    <a:pt x="91" y="44"/>
                  </a:lnTo>
                  <a:lnTo>
                    <a:pt x="87" y="62"/>
                  </a:lnTo>
                  <a:lnTo>
                    <a:pt x="78" y="76"/>
                  </a:lnTo>
                  <a:lnTo>
                    <a:pt x="64" y="86"/>
                  </a:lnTo>
                  <a:lnTo>
                    <a:pt x="46" y="90"/>
                  </a:lnTo>
                  <a:lnTo>
                    <a:pt x="29" y="86"/>
                  </a:lnTo>
                  <a:lnTo>
                    <a:pt x="13" y="76"/>
                  </a:lnTo>
                  <a:lnTo>
                    <a:pt x="3" y="62"/>
                  </a:lnTo>
                  <a:lnTo>
                    <a:pt x="0" y="44"/>
                  </a:lnTo>
                  <a:lnTo>
                    <a:pt x="3" y="27"/>
                  </a:lnTo>
                  <a:lnTo>
                    <a:pt x="13" y="13"/>
                  </a:lnTo>
                  <a:lnTo>
                    <a:pt x="29" y="3"/>
                  </a:lnTo>
                  <a:lnTo>
                    <a:pt x="46" y="0"/>
                  </a:lnTo>
                  <a:close/>
                </a:path>
              </a:pathLst>
            </a:custGeom>
            <a:grpFill/>
            <a:ln w="0">
              <a:noFill/>
              <a:prstDash val="solid"/>
              <a:round/>
              <a:headEnd/>
              <a:tailEnd/>
            </a:ln>
          </p:spPr>
          <p:txBody>
            <a:bodyPr lIns="68598" tIns="34299" rIns="68598" bIns="34299"/>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fontAlgn="auto">
                <a:spcBef>
                  <a:spcPts val="0"/>
                </a:spcBef>
                <a:spcAft>
                  <a:spcPts val="0"/>
                </a:spcAft>
                <a:defRPr/>
              </a:pPr>
              <a:endParaRPr lang="en-US" sz="2000">
                <a:latin typeface="Montserrat" panose="00000500000000000000" pitchFamily="2" charset="0"/>
              </a:endParaRPr>
            </a:p>
          </p:txBody>
        </p:sp>
      </p:grpSp>
      <p:grpSp>
        <p:nvGrpSpPr>
          <p:cNvPr id="12" name="Group 4" descr="The last, forth icon displays note pad screen with hand pointing at the graph and dollar sign on top, represents an investment in infrastructure">
            <a:extLst>
              <a:ext uri="{FF2B5EF4-FFF2-40B4-BE49-F238E27FC236}">
                <a16:creationId xmlns:a16="http://schemas.microsoft.com/office/drawing/2014/main" id="{8F405CD7-B208-22AA-3BFD-60A49477E7F2}"/>
              </a:ext>
            </a:extLst>
          </p:cNvPr>
          <p:cNvGrpSpPr>
            <a:grpSpLocks noChangeAspect="1"/>
          </p:cNvGrpSpPr>
          <p:nvPr/>
        </p:nvGrpSpPr>
        <p:grpSpPr bwMode="auto">
          <a:xfrm>
            <a:off x="236868" y="5600135"/>
            <a:ext cx="617010" cy="687568"/>
            <a:chOff x="2793" y="288"/>
            <a:chExt cx="2842" cy="3167"/>
          </a:xfrm>
          <a:solidFill>
            <a:srgbClr val="800000">
              <a:alpha val="60000"/>
            </a:srgbClr>
          </a:solidFill>
        </p:grpSpPr>
        <p:sp>
          <p:nvSpPr>
            <p:cNvPr id="13" name="Freeform 6">
              <a:extLst>
                <a:ext uri="{FF2B5EF4-FFF2-40B4-BE49-F238E27FC236}">
                  <a16:creationId xmlns:a16="http://schemas.microsoft.com/office/drawing/2014/main" id="{541B51B8-0CAC-3F66-9B5A-0CE0994A3749}"/>
                </a:ext>
              </a:extLst>
            </p:cNvPr>
            <p:cNvSpPr>
              <a:spLocks noEditPoints="1"/>
            </p:cNvSpPr>
            <p:nvPr/>
          </p:nvSpPr>
          <p:spPr bwMode="auto">
            <a:xfrm>
              <a:off x="4076" y="1770"/>
              <a:ext cx="1559" cy="1685"/>
            </a:xfrm>
            <a:custGeom>
              <a:avLst/>
              <a:gdLst>
                <a:gd name="T0" fmla="*/ 1345 w 3118"/>
                <a:gd name="T1" fmla="*/ 2847 h 3370"/>
                <a:gd name="T2" fmla="*/ 438 w 3118"/>
                <a:gd name="T3" fmla="*/ 280 h 3370"/>
                <a:gd name="T4" fmla="*/ 892 w 3118"/>
                <a:gd name="T5" fmla="*/ 1657 h 3370"/>
                <a:gd name="T6" fmla="*/ 909 w 3118"/>
                <a:gd name="T7" fmla="*/ 1843 h 3370"/>
                <a:gd name="T8" fmla="*/ 709 w 3118"/>
                <a:gd name="T9" fmla="*/ 1931 h 3370"/>
                <a:gd name="T10" fmla="*/ 413 w 3118"/>
                <a:gd name="T11" fmla="*/ 1919 h 3370"/>
                <a:gd name="T12" fmla="*/ 254 w 3118"/>
                <a:gd name="T13" fmla="*/ 1958 h 3370"/>
                <a:gd name="T14" fmla="*/ 200 w 3118"/>
                <a:gd name="T15" fmla="*/ 2045 h 3370"/>
                <a:gd name="T16" fmla="*/ 262 w 3118"/>
                <a:gd name="T17" fmla="*/ 2127 h 3370"/>
                <a:gd name="T18" fmla="*/ 399 w 3118"/>
                <a:gd name="T19" fmla="*/ 2164 h 3370"/>
                <a:gd name="T20" fmla="*/ 558 w 3118"/>
                <a:gd name="T21" fmla="*/ 2179 h 3370"/>
                <a:gd name="T22" fmla="*/ 1004 w 3118"/>
                <a:gd name="T23" fmla="*/ 2325 h 3370"/>
                <a:gd name="T24" fmla="*/ 1256 w 3118"/>
                <a:gd name="T25" fmla="*/ 2585 h 3370"/>
                <a:gd name="T26" fmla="*/ 2545 w 3118"/>
                <a:gd name="T27" fmla="*/ 2043 h 3370"/>
                <a:gd name="T28" fmla="*/ 2562 w 3118"/>
                <a:gd name="T29" fmla="*/ 1865 h 3370"/>
                <a:gd name="T30" fmla="*/ 2576 w 3118"/>
                <a:gd name="T31" fmla="*/ 1643 h 3370"/>
                <a:gd name="T32" fmla="*/ 2516 w 3118"/>
                <a:gd name="T33" fmla="*/ 1361 h 3370"/>
                <a:gd name="T34" fmla="*/ 2427 w 3118"/>
                <a:gd name="T35" fmla="*/ 1115 h 3370"/>
                <a:gd name="T36" fmla="*/ 2359 w 3118"/>
                <a:gd name="T37" fmla="*/ 981 h 3370"/>
                <a:gd name="T38" fmla="*/ 2213 w 3118"/>
                <a:gd name="T39" fmla="*/ 917 h 3370"/>
                <a:gd name="T40" fmla="*/ 2008 w 3118"/>
                <a:gd name="T41" fmla="*/ 930 h 3370"/>
                <a:gd name="T42" fmla="*/ 1762 w 3118"/>
                <a:gd name="T43" fmla="*/ 870 h 3370"/>
                <a:gd name="T44" fmla="*/ 1562 w 3118"/>
                <a:gd name="T45" fmla="*/ 907 h 3370"/>
                <a:gd name="T46" fmla="*/ 1492 w 3118"/>
                <a:gd name="T47" fmla="*/ 924 h 3370"/>
                <a:gd name="T48" fmla="*/ 1440 w 3118"/>
                <a:gd name="T49" fmla="*/ 928 h 3370"/>
                <a:gd name="T50" fmla="*/ 1287 w 3118"/>
                <a:gd name="T51" fmla="*/ 975 h 3370"/>
                <a:gd name="T52" fmla="*/ 1186 w 3118"/>
                <a:gd name="T53" fmla="*/ 1066 h 3370"/>
                <a:gd name="T54" fmla="*/ 1184 w 3118"/>
                <a:gd name="T55" fmla="*/ 1218 h 3370"/>
                <a:gd name="T56" fmla="*/ 1047 w 3118"/>
                <a:gd name="T57" fmla="*/ 1241 h 3370"/>
                <a:gd name="T58" fmla="*/ 645 w 3118"/>
                <a:gd name="T59" fmla="*/ 233 h 3370"/>
                <a:gd name="T60" fmla="*/ 601 w 3118"/>
                <a:gd name="T61" fmla="*/ 2 h 3370"/>
                <a:gd name="T62" fmla="*/ 733 w 3118"/>
                <a:gd name="T63" fmla="*/ 48 h 3370"/>
                <a:gd name="T64" fmla="*/ 857 w 3118"/>
                <a:gd name="T65" fmla="*/ 179 h 3370"/>
                <a:gd name="T66" fmla="*/ 915 w 3118"/>
                <a:gd name="T67" fmla="*/ 338 h 3370"/>
                <a:gd name="T68" fmla="*/ 1019 w 3118"/>
                <a:gd name="T69" fmla="*/ 625 h 3370"/>
                <a:gd name="T70" fmla="*/ 1157 w 3118"/>
                <a:gd name="T71" fmla="*/ 823 h 3370"/>
                <a:gd name="T72" fmla="*/ 1426 w 3118"/>
                <a:gd name="T73" fmla="*/ 726 h 3370"/>
                <a:gd name="T74" fmla="*/ 1771 w 3118"/>
                <a:gd name="T75" fmla="*/ 664 h 3370"/>
                <a:gd name="T76" fmla="*/ 2045 w 3118"/>
                <a:gd name="T77" fmla="*/ 730 h 3370"/>
                <a:gd name="T78" fmla="*/ 2178 w 3118"/>
                <a:gd name="T79" fmla="*/ 717 h 3370"/>
                <a:gd name="T80" fmla="*/ 2368 w 3118"/>
                <a:gd name="T81" fmla="*/ 740 h 3370"/>
                <a:gd name="T82" fmla="*/ 2562 w 3118"/>
                <a:gd name="T83" fmla="*/ 923 h 3370"/>
                <a:gd name="T84" fmla="*/ 2603 w 3118"/>
                <a:gd name="T85" fmla="*/ 1014 h 3370"/>
                <a:gd name="T86" fmla="*/ 2696 w 3118"/>
                <a:gd name="T87" fmla="*/ 1264 h 3370"/>
                <a:gd name="T88" fmla="*/ 2772 w 3118"/>
                <a:gd name="T89" fmla="*/ 1575 h 3370"/>
                <a:gd name="T90" fmla="*/ 2770 w 3118"/>
                <a:gd name="T91" fmla="*/ 1857 h 3370"/>
                <a:gd name="T92" fmla="*/ 2746 w 3118"/>
                <a:gd name="T93" fmla="*/ 2030 h 3370"/>
                <a:gd name="T94" fmla="*/ 1149 w 3118"/>
                <a:gd name="T95" fmla="*/ 3370 h 3370"/>
                <a:gd name="T96" fmla="*/ 1047 w 3118"/>
                <a:gd name="T97" fmla="*/ 2628 h 3370"/>
                <a:gd name="T98" fmla="*/ 872 w 3118"/>
                <a:gd name="T99" fmla="*/ 2482 h 3370"/>
                <a:gd name="T100" fmla="*/ 529 w 3118"/>
                <a:gd name="T101" fmla="*/ 2379 h 3370"/>
                <a:gd name="T102" fmla="*/ 353 w 3118"/>
                <a:gd name="T103" fmla="*/ 2362 h 3370"/>
                <a:gd name="T104" fmla="*/ 167 w 3118"/>
                <a:gd name="T105" fmla="*/ 2304 h 3370"/>
                <a:gd name="T106" fmla="*/ 14 w 3118"/>
                <a:gd name="T107" fmla="*/ 2133 h 3370"/>
                <a:gd name="T108" fmla="*/ 0 w 3118"/>
                <a:gd name="T109" fmla="*/ 2020 h 3370"/>
                <a:gd name="T110" fmla="*/ 101 w 3118"/>
                <a:gd name="T111" fmla="*/ 1818 h 3370"/>
                <a:gd name="T112" fmla="*/ 415 w 3118"/>
                <a:gd name="T113" fmla="*/ 1715 h 3370"/>
                <a:gd name="T114" fmla="*/ 684 w 3118"/>
                <a:gd name="T115" fmla="*/ 1670 h 3370"/>
                <a:gd name="T116" fmla="*/ 236 w 3118"/>
                <a:gd name="T117" fmla="*/ 241 h 3370"/>
                <a:gd name="T118" fmla="*/ 395 w 3118"/>
                <a:gd name="T119" fmla="*/ 43 h 3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18" h="3370">
                  <a:moveTo>
                    <a:pt x="1345" y="2847"/>
                  </a:moveTo>
                  <a:lnTo>
                    <a:pt x="1165" y="2913"/>
                  </a:lnTo>
                  <a:lnTo>
                    <a:pt x="1231" y="3094"/>
                  </a:lnTo>
                  <a:lnTo>
                    <a:pt x="1411" y="3028"/>
                  </a:lnTo>
                  <a:lnTo>
                    <a:pt x="1345" y="2847"/>
                  </a:lnTo>
                  <a:close/>
                  <a:moveTo>
                    <a:pt x="549" y="202"/>
                  </a:moveTo>
                  <a:lnTo>
                    <a:pt x="514" y="210"/>
                  </a:lnTo>
                  <a:lnTo>
                    <a:pt x="481" y="225"/>
                  </a:lnTo>
                  <a:lnTo>
                    <a:pt x="455" y="250"/>
                  </a:lnTo>
                  <a:lnTo>
                    <a:pt x="438" y="280"/>
                  </a:lnTo>
                  <a:lnTo>
                    <a:pt x="426" y="311"/>
                  </a:lnTo>
                  <a:lnTo>
                    <a:pt x="424" y="346"/>
                  </a:lnTo>
                  <a:lnTo>
                    <a:pt x="432" y="381"/>
                  </a:lnTo>
                  <a:lnTo>
                    <a:pt x="874" y="1600"/>
                  </a:lnTo>
                  <a:lnTo>
                    <a:pt x="892" y="1657"/>
                  </a:lnTo>
                  <a:lnTo>
                    <a:pt x="903" y="1707"/>
                  </a:lnTo>
                  <a:lnTo>
                    <a:pt x="909" y="1750"/>
                  </a:lnTo>
                  <a:lnTo>
                    <a:pt x="913" y="1787"/>
                  </a:lnTo>
                  <a:lnTo>
                    <a:pt x="911" y="1818"/>
                  </a:lnTo>
                  <a:lnTo>
                    <a:pt x="909" y="1843"/>
                  </a:lnTo>
                  <a:lnTo>
                    <a:pt x="907" y="1861"/>
                  </a:lnTo>
                  <a:lnTo>
                    <a:pt x="905" y="1870"/>
                  </a:lnTo>
                  <a:lnTo>
                    <a:pt x="880" y="1958"/>
                  </a:lnTo>
                  <a:lnTo>
                    <a:pt x="791" y="1944"/>
                  </a:lnTo>
                  <a:lnTo>
                    <a:pt x="709" y="1931"/>
                  </a:lnTo>
                  <a:lnTo>
                    <a:pt x="636" y="1923"/>
                  </a:lnTo>
                  <a:lnTo>
                    <a:pt x="570" y="1917"/>
                  </a:lnTo>
                  <a:lnTo>
                    <a:pt x="510" y="1915"/>
                  </a:lnTo>
                  <a:lnTo>
                    <a:pt x="457" y="1915"/>
                  </a:lnTo>
                  <a:lnTo>
                    <a:pt x="413" y="1919"/>
                  </a:lnTo>
                  <a:lnTo>
                    <a:pt x="374" y="1923"/>
                  </a:lnTo>
                  <a:lnTo>
                    <a:pt x="339" y="1929"/>
                  </a:lnTo>
                  <a:lnTo>
                    <a:pt x="310" y="1935"/>
                  </a:lnTo>
                  <a:lnTo>
                    <a:pt x="287" y="1942"/>
                  </a:lnTo>
                  <a:lnTo>
                    <a:pt x="254" y="1958"/>
                  </a:lnTo>
                  <a:lnTo>
                    <a:pt x="233" y="1973"/>
                  </a:lnTo>
                  <a:lnTo>
                    <a:pt x="219" y="1985"/>
                  </a:lnTo>
                  <a:lnTo>
                    <a:pt x="205" y="2006"/>
                  </a:lnTo>
                  <a:lnTo>
                    <a:pt x="202" y="2028"/>
                  </a:lnTo>
                  <a:lnTo>
                    <a:pt x="200" y="2045"/>
                  </a:lnTo>
                  <a:lnTo>
                    <a:pt x="202" y="2059"/>
                  </a:lnTo>
                  <a:lnTo>
                    <a:pt x="204" y="2065"/>
                  </a:lnTo>
                  <a:lnTo>
                    <a:pt x="217" y="2090"/>
                  </a:lnTo>
                  <a:lnTo>
                    <a:pt x="236" y="2109"/>
                  </a:lnTo>
                  <a:lnTo>
                    <a:pt x="262" y="2127"/>
                  </a:lnTo>
                  <a:lnTo>
                    <a:pt x="289" y="2140"/>
                  </a:lnTo>
                  <a:lnTo>
                    <a:pt x="320" y="2150"/>
                  </a:lnTo>
                  <a:lnTo>
                    <a:pt x="349" y="2156"/>
                  </a:lnTo>
                  <a:lnTo>
                    <a:pt x="376" y="2162"/>
                  </a:lnTo>
                  <a:lnTo>
                    <a:pt x="399" y="2164"/>
                  </a:lnTo>
                  <a:lnTo>
                    <a:pt x="419" y="2166"/>
                  </a:lnTo>
                  <a:lnTo>
                    <a:pt x="432" y="2166"/>
                  </a:lnTo>
                  <a:lnTo>
                    <a:pt x="438" y="2166"/>
                  </a:lnTo>
                  <a:lnTo>
                    <a:pt x="446" y="2166"/>
                  </a:lnTo>
                  <a:lnTo>
                    <a:pt x="558" y="2179"/>
                  </a:lnTo>
                  <a:lnTo>
                    <a:pt x="661" y="2197"/>
                  </a:lnTo>
                  <a:lnTo>
                    <a:pt x="758" y="2220"/>
                  </a:lnTo>
                  <a:lnTo>
                    <a:pt x="847" y="2249"/>
                  </a:lnTo>
                  <a:lnTo>
                    <a:pt x="928" y="2284"/>
                  </a:lnTo>
                  <a:lnTo>
                    <a:pt x="1004" y="2325"/>
                  </a:lnTo>
                  <a:lnTo>
                    <a:pt x="1072" y="2370"/>
                  </a:lnTo>
                  <a:lnTo>
                    <a:pt x="1132" y="2420"/>
                  </a:lnTo>
                  <a:lnTo>
                    <a:pt x="1184" y="2476"/>
                  </a:lnTo>
                  <a:lnTo>
                    <a:pt x="1223" y="2529"/>
                  </a:lnTo>
                  <a:lnTo>
                    <a:pt x="1256" y="2585"/>
                  </a:lnTo>
                  <a:lnTo>
                    <a:pt x="1281" y="2645"/>
                  </a:lnTo>
                  <a:lnTo>
                    <a:pt x="2564" y="2179"/>
                  </a:lnTo>
                  <a:lnTo>
                    <a:pt x="2554" y="2129"/>
                  </a:lnTo>
                  <a:lnTo>
                    <a:pt x="2547" y="2084"/>
                  </a:lnTo>
                  <a:lnTo>
                    <a:pt x="2545" y="2043"/>
                  </a:lnTo>
                  <a:lnTo>
                    <a:pt x="2545" y="2006"/>
                  </a:lnTo>
                  <a:lnTo>
                    <a:pt x="2547" y="1969"/>
                  </a:lnTo>
                  <a:lnTo>
                    <a:pt x="2551" y="1935"/>
                  </a:lnTo>
                  <a:lnTo>
                    <a:pt x="2558" y="1896"/>
                  </a:lnTo>
                  <a:lnTo>
                    <a:pt x="2562" y="1865"/>
                  </a:lnTo>
                  <a:lnTo>
                    <a:pt x="2568" y="1832"/>
                  </a:lnTo>
                  <a:lnTo>
                    <a:pt x="2572" y="1793"/>
                  </a:lnTo>
                  <a:lnTo>
                    <a:pt x="2576" y="1746"/>
                  </a:lnTo>
                  <a:lnTo>
                    <a:pt x="2578" y="1694"/>
                  </a:lnTo>
                  <a:lnTo>
                    <a:pt x="2576" y="1643"/>
                  </a:lnTo>
                  <a:lnTo>
                    <a:pt x="2570" y="1589"/>
                  </a:lnTo>
                  <a:lnTo>
                    <a:pt x="2560" y="1532"/>
                  </a:lnTo>
                  <a:lnTo>
                    <a:pt x="2547" y="1476"/>
                  </a:lnTo>
                  <a:lnTo>
                    <a:pt x="2531" y="1418"/>
                  </a:lnTo>
                  <a:lnTo>
                    <a:pt x="2516" y="1361"/>
                  </a:lnTo>
                  <a:lnTo>
                    <a:pt x="2498" y="1305"/>
                  </a:lnTo>
                  <a:lnTo>
                    <a:pt x="2479" y="1253"/>
                  </a:lnTo>
                  <a:lnTo>
                    <a:pt x="2461" y="1202"/>
                  </a:lnTo>
                  <a:lnTo>
                    <a:pt x="2444" y="1156"/>
                  </a:lnTo>
                  <a:lnTo>
                    <a:pt x="2427" y="1115"/>
                  </a:lnTo>
                  <a:lnTo>
                    <a:pt x="2413" y="1080"/>
                  </a:lnTo>
                  <a:lnTo>
                    <a:pt x="2399" y="1053"/>
                  </a:lnTo>
                  <a:lnTo>
                    <a:pt x="2392" y="1033"/>
                  </a:lnTo>
                  <a:lnTo>
                    <a:pt x="2386" y="1022"/>
                  </a:lnTo>
                  <a:lnTo>
                    <a:pt x="2359" y="981"/>
                  </a:lnTo>
                  <a:lnTo>
                    <a:pt x="2332" y="954"/>
                  </a:lnTo>
                  <a:lnTo>
                    <a:pt x="2304" y="934"/>
                  </a:lnTo>
                  <a:lnTo>
                    <a:pt x="2275" y="923"/>
                  </a:lnTo>
                  <a:lnTo>
                    <a:pt x="2246" y="917"/>
                  </a:lnTo>
                  <a:lnTo>
                    <a:pt x="2213" y="917"/>
                  </a:lnTo>
                  <a:lnTo>
                    <a:pt x="2180" y="919"/>
                  </a:lnTo>
                  <a:lnTo>
                    <a:pt x="2142" y="924"/>
                  </a:lnTo>
                  <a:lnTo>
                    <a:pt x="2099" y="928"/>
                  </a:lnTo>
                  <a:lnTo>
                    <a:pt x="2054" y="932"/>
                  </a:lnTo>
                  <a:lnTo>
                    <a:pt x="2008" y="930"/>
                  </a:lnTo>
                  <a:lnTo>
                    <a:pt x="1961" y="919"/>
                  </a:lnTo>
                  <a:lnTo>
                    <a:pt x="1954" y="917"/>
                  </a:lnTo>
                  <a:lnTo>
                    <a:pt x="1886" y="891"/>
                  </a:lnTo>
                  <a:lnTo>
                    <a:pt x="1822" y="876"/>
                  </a:lnTo>
                  <a:lnTo>
                    <a:pt x="1762" y="870"/>
                  </a:lnTo>
                  <a:lnTo>
                    <a:pt x="1708" y="872"/>
                  </a:lnTo>
                  <a:lnTo>
                    <a:pt x="1657" y="880"/>
                  </a:lnTo>
                  <a:lnTo>
                    <a:pt x="1616" y="889"/>
                  </a:lnTo>
                  <a:lnTo>
                    <a:pt x="1582" y="899"/>
                  </a:lnTo>
                  <a:lnTo>
                    <a:pt x="1562" y="907"/>
                  </a:lnTo>
                  <a:lnTo>
                    <a:pt x="1551" y="913"/>
                  </a:lnTo>
                  <a:lnTo>
                    <a:pt x="1547" y="915"/>
                  </a:lnTo>
                  <a:lnTo>
                    <a:pt x="1529" y="923"/>
                  </a:lnTo>
                  <a:lnTo>
                    <a:pt x="1510" y="926"/>
                  </a:lnTo>
                  <a:lnTo>
                    <a:pt x="1492" y="924"/>
                  </a:lnTo>
                  <a:lnTo>
                    <a:pt x="1487" y="926"/>
                  </a:lnTo>
                  <a:lnTo>
                    <a:pt x="1483" y="926"/>
                  </a:lnTo>
                  <a:lnTo>
                    <a:pt x="1477" y="926"/>
                  </a:lnTo>
                  <a:lnTo>
                    <a:pt x="1463" y="926"/>
                  </a:lnTo>
                  <a:lnTo>
                    <a:pt x="1440" y="928"/>
                  </a:lnTo>
                  <a:lnTo>
                    <a:pt x="1413" y="934"/>
                  </a:lnTo>
                  <a:lnTo>
                    <a:pt x="1380" y="940"/>
                  </a:lnTo>
                  <a:lnTo>
                    <a:pt x="1347" y="952"/>
                  </a:lnTo>
                  <a:lnTo>
                    <a:pt x="1316" y="963"/>
                  </a:lnTo>
                  <a:lnTo>
                    <a:pt x="1287" y="975"/>
                  </a:lnTo>
                  <a:lnTo>
                    <a:pt x="1256" y="989"/>
                  </a:lnTo>
                  <a:lnTo>
                    <a:pt x="1231" y="1004"/>
                  </a:lnTo>
                  <a:lnTo>
                    <a:pt x="1209" y="1022"/>
                  </a:lnTo>
                  <a:lnTo>
                    <a:pt x="1194" y="1043"/>
                  </a:lnTo>
                  <a:lnTo>
                    <a:pt x="1186" y="1066"/>
                  </a:lnTo>
                  <a:lnTo>
                    <a:pt x="1190" y="1091"/>
                  </a:lnTo>
                  <a:lnTo>
                    <a:pt x="1202" y="1136"/>
                  </a:lnTo>
                  <a:lnTo>
                    <a:pt x="1204" y="1165"/>
                  </a:lnTo>
                  <a:lnTo>
                    <a:pt x="1198" y="1193"/>
                  </a:lnTo>
                  <a:lnTo>
                    <a:pt x="1184" y="1218"/>
                  </a:lnTo>
                  <a:lnTo>
                    <a:pt x="1163" y="1237"/>
                  </a:lnTo>
                  <a:lnTo>
                    <a:pt x="1138" y="1253"/>
                  </a:lnTo>
                  <a:lnTo>
                    <a:pt x="1107" y="1259"/>
                  </a:lnTo>
                  <a:lnTo>
                    <a:pt x="1076" y="1255"/>
                  </a:lnTo>
                  <a:lnTo>
                    <a:pt x="1047" y="1241"/>
                  </a:lnTo>
                  <a:lnTo>
                    <a:pt x="1023" y="1220"/>
                  </a:lnTo>
                  <a:lnTo>
                    <a:pt x="1008" y="1191"/>
                  </a:lnTo>
                  <a:lnTo>
                    <a:pt x="686" y="289"/>
                  </a:lnTo>
                  <a:lnTo>
                    <a:pt x="669" y="258"/>
                  </a:lnTo>
                  <a:lnTo>
                    <a:pt x="645" y="233"/>
                  </a:lnTo>
                  <a:lnTo>
                    <a:pt x="616" y="214"/>
                  </a:lnTo>
                  <a:lnTo>
                    <a:pt x="583" y="204"/>
                  </a:lnTo>
                  <a:lnTo>
                    <a:pt x="549" y="202"/>
                  </a:lnTo>
                  <a:close/>
                  <a:moveTo>
                    <a:pt x="549" y="0"/>
                  </a:moveTo>
                  <a:lnTo>
                    <a:pt x="601" y="2"/>
                  </a:lnTo>
                  <a:lnTo>
                    <a:pt x="653" y="13"/>
                  </a:lnTo>
                  <a:lnTo>
                    <a:pt x="665" y="17"/>
                  </a:lnTo>
                  <a:lnTo>
                    <a:pt x="682" y="23"/>
                  </a:lnTo>
                  <a:lnTo>
                    <a:pt x="706" y="35"/>
                  </a:lnTo>
                  <a:lnTo>
                    <a:pt x="733" y="48"/>
                  </a:lnTo>
                  <a:lnTo>
                    <a:pt x="762" y="66"/>
                  </a:lnTo>
                  <a:lnTo>
                    <a:pt x="791" y="87"/>
                  </a:lnTo>
                  <a:lnTo>
                    <a:pt x="818" y="114"/>
                  </a:lnTo>
                  <a:lnTo>
                    <a:pt x="841" y="144"/>
                  </a:lnTo>
                  <a:lnTo>
                    <a:pt x="857" y="179"/>
                  </a:lnTo>
                  <a:lnTo>
                    <a:pt x="862" y="194"/>
                  </a:lnTo>
                  <a:lnTo>
                    <a:pt x="872" y="219"/>
                  </a:lnTo>
                  <a:lnTo>
                    <a:pt x="884" y="252"/>
                  </a:lnTo>
                  <a:lnTo>
                    <a:pt x="899" y="291"/>
                  </a:lnTo>
                  <a:lnTo>
                    <a:pt x="915" y="338"/>
                  </a:lnTo>
                  <a:lnTo>
                    <a:pt x="934" y="388"/>
                  </a:lnTo>
                  <a:lnTo>
                    <a:pt x="954" y="445"/>
                  </a:lnTo>
                  <a:lnTo>
                    <a:pt x="975" y="503"/>
                  </a:lnTo>
                  <a:lnTo>
                    <a:pt x="998" y="563"/>
                  </a:lnTo>
                  <a:lnTo>
                    <a:pt x="1019" y="625"/>
                  </a:lnTo>
                  <a:lnTo>
                    <a:pt x="1043" y="687"/>
                  </a:lnTo>
                  <a:lnTo>
                    <a:pt x="1064" y="748"/>
                  </a:lnTo>
                  <a:lnTo>
                    <a:pt x="1085" y="808"/>
                  </a:lnTo>
                  <a:lnTo>
                    <a:pt x="1107" y="864"/>
                  </a:lnTo>
                  <a:lnTo>
                    <a:pt x="1157" y="823"/>
                  </a:lnTo>
                  <a:lnTo>
                    <a:pt x="1213" y="788"/>
                  </a:lnTo>
                  <a:lnTo>
                    <a:pt x="1277" y="761"/>
                  </a:lnTo>
                  <a:lnTo>
                    <a:pt x="1333" y="744"/>
                  </a:lnTo>
                  <a:lnTo>
                    <a:pt x="1384" y="734"/>
                  </a:lnTo>
                  <a:lnTo>
                    <a:pt x="1426" y="726"/>
                  </a:lnTo>
                  <a:lnTo>
                    <a:pt x="1459" y="724"/>
                  </a:lnTo>
                  <a:lnTo>
                    <a:pt x="1539" y="695"/>
                  </a:lnTo>
                  <a:lnTo>
                    <a:pt x="1616" y="676"/>
                  </a:lnTo>
                  <a:lnTo>
                    <a:pt x="1696" y="666"/>
                  </a:lnTo>
                  <a:lnTo>
                    <a:pt x="1771" y="664"/>
                  </a:lnTo>
                  <a:lnTo>
                    <a:pt x="1843" y="670"/>
                  </a:lnTo>
                  <a:lnTo>
                    <a:pt x="1913" y="684"/>
                  </a:lnTo>
                  <a:lnTo>
                    <a:pt x="1973" y="703"/>
                  </a:lnTo>
                  <a:lnTo>
                    <a:pt x="2027" y="728"/>
                  </a:lnTo>
                  <a:lnTo>
                    <a:pt x="2045" y="730"/>
                  </a:lnTo>
                  <a:lnTo>
                    <a:pt x="2066" y="728"/>
                  </a:lnTo>
                  <a:lnTo>
                    <a:pt x="2091" y="726"/>
                  </a:lnTo>
                  <a:lnTo>
                    <a:pt x="2116" y="722"/>
                  </a:lnTo>
                  <a:lnTo>
                    <a:pt x="2146" y="719"/>
                  </a:lnTo>
                  <a:lnTo>
                    <a:pt x="2178" y="717"/>
                  </a:lnTo>
                  <a:lnTo>
                    <a:pt x="2213" y="715"/>
                  </a:lnTo>
                  <a:lnTo>
                    <a:pt x="2250" y="715"/>
                  </a:lnTo>
                  <a:lnTo>
                    <a:pt x="2289" y="719"/>
                  </a:lnTo>
                  <a:lnTo>
                    <a:pt x="2330" y="726"/>
                  </a:lnTo>
                  <a:lnTo>
                    <a:pt x="2368" y="740"/>
                  </a:lnTo>
                  <a:lnTo>
                    <a:pt x="2409" y="761"/>
                  </a:lnTo>
                  <a:lnTo>
                    <a:pt x="2450" y="788"/>
                  </a:lnTo>
                  <a:lnTo>
                    <a:pt x="2489" y="823"/>
                  </a:lnTo>
                  <a:lnTo>
                    <a:pt x="2525" y="868"/>
                  </a:lnTo>
                  <a:lnTo>
                    <a:pt x="2562" y="923"/>
                  </a:lnTo>
                  <a:lnTo>
                    <a:pt x="2566" y="928"/>
                  </a:lnTo>
                  <a:lnTo>
                    <a:pt x="2570" y="938"/>
                  </a:lnTo>
                  <a:lnTo>
                    <a:pt x="2578" y="956"/>
                  </a:lnTo>
                  <a:lnTo>
                    <a:pt x="2589" y="981"/>
                  </a:lnTo>
                  <a:lnTo>
                    <a:pt x="2603" y="1014"/>
                  </a:lnTo>
                  <a:lnTo>
                    <a:pt x="2620" y="1055"/>
                  </a:lnTo>
                  <a:lnTo>
                    <a:pt x="2638" y="1101"/>
                  </a:lnTo>
                  <a:lnTo>
                    <a:pt x="2657" y="1152"/>
                  </a:lnTo>
                  <a:lnTo>
                    <a:pt x="2677" y="1206"/>
                  </a:lnTo>
                  <a:lnTo>
                    <a:pt x="2696" y="1264"/>
                  </a:lnTo>
                  <a:lnTo>
                    <a:pt x="2715" y="1325"/>
                  </a:lnTo>
                  <a:lnTo>
                    <a:pt x="2733" y="1387"/>
                  </a:lnTo>
                  <a:lnTo>
                    <a:pt x="2748" y="1451"/>
                  </a:lnTo>
                  <a:lnTo>
                    <a:pt x="2760" y="1513"/>
                  </a:lnTo>
                  <a:lnTo>
                    <a:pt x="2772" y="1575"/>
                  </a:lnTo>
                  <a:lnTo>
                    <a:pt x="2777" y="1637"/>
                  </a:lnTo>
                  <a:lnTo>
                    <a:pt x="2779" y="1696"/>
                  </a:lnTo>
                  <a:lnTo>
                    <a:pt x="2777" y="1758"/>
                  </a:lnTo>
                  <a:lnTo>
                    <a:pt x="2773" y="1810"/>
                  </a:lnTo>
                  <a:lnTo>
                    <a:pt x="2770" y="1857"/>
                  </a:lnTo>
                  <a:lnTo>
                    <a:pt x="2762" y="1898"/>
                  </a:lnTo>
                  <a:lnTo>
                    <a:pt x="2756" y="1933"/>
                  </a:lnTo>
                  <a:lnTo>
                    <a:pt x="2750" y="1966"/>
                  </a:lnTo>
                  <a:lnTo>
                    <a:pt x="2746" y="1997"/>
                  </a:lnTo>
                  <a:lnTo>
                    <a:pt x="2746" y="2030"/>
                  </a:lnTo>
                  <a:lnTo>
                    <a:pt x="2748" y="2067"/>
                  </a:lnTo>
                  <a:lnTo>
                    <a:pt x="2756" y="2111"/>
                  </a:lnTo>
                  <a:lnTo>
                    <a:pt x="2901" y="2057"/>
                  </a:lnTo>
                  <a:lnTo>
                    <a:pt x="3118" y="2657"/>
                  </a:lnTo>
                  <a:lnTo>
                    <a:pt x="1149" y="3370"/>
                  </a:lnTo>
                  <a:lnTo>
                    <a:pt x="934" y="2772"/>
                  </a:lnTo>
                  <a:lnTo>
                    <a:pt x="1093" y="2713"/>
                  </a:lnTo>
                  <a:lnTo>
                    <a:pt x="1081" y="2686"/>
                  </a:lnTo>
                  <a:lnTo>
                    <a:pt x="1066" y="2657"/>
                  </a:lnTo>
                  <a:lnTo>
                    <a:pt x="1047" y="2628"/>
                  </a:lnTo>
                  <a:lnTo>
                    <a:pt x="1021" y="2597"/>
                  </a:lnTo>
                  <a:lnTo>
                    <a:pt x="992" y="2568"/>
                  </a:lnTo>
                  <a:lnTo>
                    <a:pt x="959" y="2539"/>
                  </a:lnTo>
                  <a:lnTo>
                    <a:pt x="919" y="2509"/>
                  </a:lnTo>
                  <a:lnTo>
                    <a:pt x="872" y="2482"/>
                  </a:lnTo>
                  <a:lnTo>
                    <a:pt x="818" y="2455"/>
                  </a:lnTo>
                  <a:lnTo>
                    <a:pt x="758" y="2432"/>
                  </a:lnTo>
                  <a:lnTo>
                    <a:pt x="690" y="2410"/>
                  </a:lnTo>
                  <a:lnTo>
                    <a:pt x="612" y="2393"/>
                  </a:lnTo>
                  <a:lnTo>
                    <a:pt x="529" y="2379"/>
                  </a:lnTo>
                  <a:lnTo>
                    <a:pt x="434" y="2368"/>
                  </a:lnTo>
                  <a:lnTo>
                    <a:pt x="423" y="2368"/>
                  </a:lnTo>
                  <a:lnTo>
                    <a:pt x="405" y="2368"/>
                  </a:lnTo>
                  <a:lnTo>
                    <a:pt x="382" y="2366"/>
                  </a:lnTo>
                  <a:lnTo>
                    <a:pt x="353" y="2362"/>
                  </a:lnTo>
                  <a:lnTo>
                    <a:pt x="318" y="2356"/>
                  </a:lnTo>
                  <a:lnTo>
                    <a:pt x="281" y="2348"/>
                  </a:lnTo>
                  <a:lnTo>
                    <a:pt x="244" y="2337"/>
                  </a:lnTo>
                  <a:lnTo>
                    <a:pt x="205" y="2323"/>
                  </a:lnTo>
                  <a:lnTo>
                    <a:pt x="167" y="2304"/>
                  </a:lnTo>
                  <a:lnTo>
                    <a:pt x="128" y="2280"/>
                  </a:lnTo>
                  <a:lnTo>
                    <a:pt x="93" y="2253"/>
                  </a:lnTo>
                  <a:lnTo>
                    <a:pt x="62" y="2218"/>
                  </a:lnTo>
                  <a:lnTo>
                    <a:pt x="35" y="2179"/>
                  </a:lnTo>
                  <a:lnTo>
                    <a:pt x="14" y="2133"/>
                  </a:lnTo>
                  <a:lnTo>
                    <a:pt x="12" y="2125"/>
                  </a:lnTo>
                  <a:lnTo>
                    <a:pt x="8" y="2109"/>
                  </a:lnTo>
                  <a:lnTo>
                    <a:pt x="2" y="2086"/>
                  </a:lnTo>
                  <a:lnTo>
                    <a:pt x="0" y="2055"/>
                  </a:lnTo>
                  <a:lnTo>
                    <a:pt x="0" y="2020"/>
                  </a:lnTo>
                  <a:lnTo>
                    <a:pt x="4" y="1981"/>
                  </a:lnTo>
                  <a:lnTo>
                    <a:pt x="16" y="1940"/>
                  </a:lnTo>
                  <a:lnTo>
                    <a:pt x="35" y="1898"/>
                  </a:lnTo>
                  <a:lnTo>
                    <a:pt x="64" y="1857"/>
                  </a:lnTo>
                  <a:lnTo>
                    <a:pt x="101" y="1818"/>
                  </a:lnTo>
                  <a:lnTo>
                    <a:pt x="147" y="1785"/>
                  </a:lnTo>
                  <a:lnTo>
                    <a:pt x="202" y="1760"/>
                  </a:lnTo>
                  <a:lnTo>
                    <a:pt x="266" y="1738"/>
                  </a:lnTo>
                  <a:lnTo>
                    <a:pt x="335" y="1725"/>
                  </a:lnTo>
                  <a:lnTo>
                    <a:pt x="415" y="1715"/>
                  </a:lnTo>
                  <a:lnTo>
                    <a:pt x="502" y="1713"/>
                  </a:lnTo>
                  <a:lnTo>
                    <a:pt x="597" y="1717"/>
                  </a:lnTo>
                  <a:lnTo>
                    <a:pt x="702" y="1727"/>
                  </a:lnTo>
                  <a:lnTo>
                    <a:pt x="694" y="1699"/>
                  </a:lnTo>
                  <a:lnTo>
                    <a:pt x="684" y="1670"/>
                  </a:lnTo>
                  <a:lnTo>
                    <a:pt x="242" y="450"/>
                  </a:lnTo>
                  <a:lnTo>
                    <a:pt x="229" y="398"/>
                  </a:lnTo>
                  <a:lnTo>
                    <a:pt x="223" y="346"/>
                  </a:lnTo>
                  <a:lnTo>
                    <a:pt x="227" y="293"/>
                  </a:lnTo>
                  <a:lnTo>
                    <a:pt x="236" y="241"/>
                  </a:lnTo>
                  <a:lnTo>
                    <a:pt x="256" y="192"/>
                  </a:lnTo>
                  <a:lnTo>
                    <a:pt x="281" y="147"/>
                  </a:lnTo>
                  <a:lnTo>
                    <a:pt x="312" y="107"/>
                  </a:lnTo>
                  <a:lnTo>
                    <a:pt x="351" y="72"/>
                  </a:lnTo>
                  <a:lnTo>
                    <a:pt x="395" y="43"/>
                  </a:lnTo>
                  <a:lnTo>
                    <a:pt x="444" y="19"/>
                  </a:lnTo>
                  <a:lnTo>
                    <a:pt x="496" y="6"/>
                  </a:lnTo>
                  <a:lnTo>
                    <a:pt x="549" y="0"/>
                  </a:lnTo>
                  <a:close/>
                </a:path>
              </a:pathLst>
            </a:custGeom>
            <a:grpFill/>
            <a:ln w="0">
              <a:noFill/>
              <a:prstDash val="solid"/>
              <a:round/>
              <a:headEnd/>
              <a:tailEnd/>
            </a:ln>
          </p:spPr>
          <p:txBody>
            <a:bodyPr/>
            <a:lstStyle/>
            <a:p>
              <a:pPr fontAlgn="auto">
                <a:spcBef>
                  <a:spcPts val="0"/>
                </a:spcBef>
                <a:spcAft>
                  <a:spcPts val="0"/>
                </a:spcAft>
                <a:defRPr/>
              </a:pPr>
              <a:endParaRPr lang="en-US" kern="0">
                <a:solidFill>
                  <a:prstClr val="black"/>
                </a:solidFill>
                <a:latin typeface="Montserrat" panose="00000500000000000000" pitchFamily="2" charset="0"/>
              </a:endParaRPr>
            </a:p>
          </p:txBody>
        </p:sp>
        <p:sp>
          <p:nvSpPr>
            <p:cNvPr id="14" name="Freeform 7">
              <a:extLst>
                <a:ext uri="{FF2B5EF4-FFF2-40B4-BE49-F238E27FC236}">
                  <a16:creationId xmlns:a16="http://schemas.microsoft.com/office/drawing/2014/main" id="{CAD8D538-6FBC-5C24-10C1-C6EC774BD1DA}"/>
                </a:ext>
              </a:extLst>
            </p:cNvPr>
            <p:cNvSpPr>
              <a:spLocks noEditPoints="1"/>
            </p:cNvSpPr>
            <p:nvPr/>
          </p:nvSpPr>
          <p:spPr bwMode="auto">
            <a:xfrm>
              <a:off x="2793" y="288"/>
              <a:ext cx="2110" cy="2963"/>
            </a:xfrm>
            <a:custGeom>
              <a:avLst/>
              <a:gdLst>
                <a:gd name="T0" fmla="*/ 1917 w 4219"/>
                <a:gd name="T1" fmla="*/ 5365 h 5926"/>
                <a:gd name="T2" fmla="*/ 2302 w 4219"/>
                <a:gd name="T3" fmla="*/ 5685 h 5926"/>
                <a:gd name="T4" fmla="*/ 2113 w 4219"/>
                <a:gd name="T5" fmla="*/ 5219 h 5926"/>
                <a:gd name="T6" fmla="*/ 3785 w 4219"/>
                <a:gd name="T7" fmla="*/ 0 h 5926"/>
                <a:gd name="T8" fmla="*/ 3923 w 4219"/>
                <a:gd name="T9" fmla="*/ 21 h 5926"/>
                <a:gd name="T10" fmla="*/ 4043 w 4219"/>
                <a:gd name="T11" fmla="*/ 83 h 5926"/>
                <a:gd name="T12" fmla="*/ 4136 w 4219"/>
                <a:gd name="T13" fmla="*/ 178 h 5926"/>
                <a:gd name="T14" fmla="*/ 4198 w 4219"/>
                <a:gd name="T15" fmla="*/ 297 h 5926"/>
                <a:gd name="T16" fmla="*/ 4219 w 4219"/>
                <a:gd name="T17" fmla="*/ 435 h 5926"/>
                <a:gd name="T18" fmla="*/ 3894 w 4219"/>
                <a:gd name="T19" fmla="*/ 3428 h 5926"/>
                <a:gd name="T20" fmla="*/ 3890 w 4219"/>
                <a:gd name="T21" fmla="*/ 400 h 5926"/>
                <a:gd name="T22" fmla="*/ 3849 w 4219"/>
                <a:gd name="T23" fmla="*/ 347 h 5926"/>
                <a:gd name="T24" fmla="*/ 3785 w 4219"/>
                <a:gd name="T25" fmla="*/ 326 h 5926"/>
                <a:gd name="T26" fmla="*/ 399 w 4219"/>
                <a:gd name="T27" fmla="*/ 332 h 5926"/>
                <a:gd name="T28" fmla="*/ 345 w 4219"/>
                <a:gd name="T29" fmla="*/ 371 h 5926"/>
                <a:gd name="T30" fmla="*/ 326 w 4219"/>
                <a:gd name="T31" fmla="*/ 435 h 5926"/>
                <a:gd name="T32" fmla="*/ 2283 w 4219"/>
                <a:gd name="T33" fmla="*/ 5085 h 5926"/>
                <a:gd name="T34" fmla="*/ 2308 w 4219"/>
                <a:gd name="T35" fmla="*/ 5188 h 5926"/>
                <a:gd name="T36" fmla="*/ 2372 w 4219"/>
                <a:gd name="T37" fmla="*/ 5314 h 5926"/>
                <a:gd name="T38" fmla="*/ 2459 w 4219"/>
                <a:gd name="T39" fmla="*/ 5415 h 5926"/>
                <a:gd name="T40" fmla="*/ 2564 w 4219"/>
                <a:gd name="T41" fmla="*/ 5493 h 5926"/>
                <a:gd name="T42" fmla="*/ 2678 w 4219"/>
                <a:gd name="T43" fmla="*/ 5549 h 5926"/>
                <a:gd name="T44" fmla="*/ 2797 w 4219"/>
                <a:gd name="T45" fmla="*/ 5584 h 5926"/>
                <a:gd name="T46" fmla="*/ 2915 w 4219"/>
                <a:gd name="T47" fmla="*/ 5602 h 5926"/>
                <a:gd name="T48" fmla="*/ 3041 w 4219"/>
                <a:gd name="T49" fmla="*/ 5611 h 5926"/>
                <a:gd name="T50" fmla="*/ 3159 w 4219"/>
                <a:gd name="T51" fmla="*/ 5635 h 5926"/>
                <a:gd name="T52" fmla="*/ 434 w 4219"/>
                <a:gd name="T53" fmla="*/ 5926 h 5926"/>
                <a:gd name="T54" fmla="*/ 297 w 4219"/>
                <a:gd name="T55" fmla="*/ 5905 h 5926"/>
                <a:gd name="T56" fmla="*/ 178 w 4219"/>
                <a:gd name="T57" fmla="*/ 5843 h 5926"/>
                <a:gd name="T58" fmla="*/ 83 w 4219"/>
                <a:gd name="T59" fmla="*/ 5749 h 5926"/>
                <a:gd name="T60" fmla="*/ 21 w 4219"/>
                <a:gd name="T61" fmla="*/ 5629 h 5926"/>
                <a:gd name="T62" fmla="*/ 0 w 4219"/>
                <a:gd name="T63" fmla="*/ 5491 h 5926"/>
                <a:gd name="T64" fmla="*/ 6 w 4219"/>
                <a:gd name="T65" fmla="*/ 365 h 5926"/>
                <a:gd name="T66" fmla="*/ 48 w 4219"/>
                <a:gd name="T67" fmla="*/ 235 h 5926"/>
                <a:gd name="T68" fmla="*/ 126 w 4219"/>
                <a:gd name="T69" fmla="*/ 128 h 5926"/>
                <a:gd name="T70" fmla="*/ 235 w 4219"/>
                <a:gd name="T71" fmla="*/ 48 h 5926"/>
                <a:gd name="T72" fmla="*/ 362 w 4219"/>
                <a:gd name="T73" fmla="*/ 6 h 5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19" h="5926">
                  <a:moveTo>
                    <a:pt x="2113" y="5219"/>
                  </a:moveTo>
                  <a:lnTo>
                    <a:pt x="1917" y="5365"/>
                  </a:lnTo>
                  <a:lnTo>
                    <a:pt x="1917" y="5685"/>
                  </a:lnTo>
                  <a:lnTo>
                    <a:pt x="2302" y="5685"/>
                  </a:lnTo>
                  <a:lnTo>
                    <a:pt x="2302" y="5365"/>
                  </a:lnTo>
                  <a:lnTo>
                    <a:pt x="2113" y="5219"/>
                  </a:lnTo>
                  <a:close/>
                  <a:moveTo>
                    <a:pt x="434" y="0"/>
                  </a:moveTo>
                  <a:lnTo>
                    <a:pt x="3785" y="0"/>
                  </a:lnTo>
                  <a:lnTo>
                    <a:pt x="3857" y="6"/>
                  </a:lnTo>
                  <a:lnTo>
                    <a:pt x="3923" y="21"/>
                  </a:lnTo>
                  <a:lnTo>
                    <a:pt x="3985" y="48"/>
                  </a:lnTo>
                  <a:lnTo>
                    <a:pt x="4043" y="83"/>
                  </a:lnTo>
                  <a:lnTo>
                    <a:pt x="4093" y="128"/>
                  </a:lnTo>
                  <a:lnTo>
                    <a:pt x="4136" y="178"/>
                  </a:lnTo>
                  <a:lnTo>
                    <a:pt x="4171" y="235"/>
                  </a:lnTo>
                  <a:lnTo>
                    <a:pt x="4198" y="297"/>
                  </a:lnTo>
                  <a:lnTo>
                    <a:pt x="4215" y="365"/>
                  </a:lnTo>
                  <a:lnTo>
                    <a:pt x="4219" y="435"/>
                  </a:lnTo>
                  <a:lnTo>
                    <a:pt x="4219" y="3364"/>
                  </a:lnTo>
                  <a:lnTo>
                    <a:pt x="3894" y="3428"/>
                  </a:lnTo>
                  <a:lnTo>
                    <a:pt x="3894" y="435"/>
                  </a:lnTo>
                  <a:lnTo>
                    <a:pt x="3890" y="400"/>
                  </a:lnTo>
                  <a:lnTo>
                    <a:pt x="3874" y="371"/>
                  </a:lnTo>
                  <a:lnTo>
                    <a:pt x="3849" y="347"/>
                  </a:lnTo>
                  <a:lnTo>
                    <a:pt x="3820" y="332"/>
                  </a:lnTo>
                  <a:lnTo>
                    <a:pt x="3785" y="326"/>
                  </a:lnTo>
                  <a:lnTo>
                    <a:pt x="434" y="326"/>
                  </a:lnTo>
                  <a:lnTo>
                    <a:pt x="399" y="332"/>
                  </a:lnTo>
                  <a:lnTo>
                    <a:pt x="370" y="347"/>
                  </a:lnTo>
                  <a:lnTo>
                    <a:pt x="345" y="371"/>
                  </a:lnTo>
                  <a:lnTo>
                    <a:pt x="331" y="400"/>
                  </a:lnTo>
                  <a:lnTo>
                    <a:pt x="326" y="435"/>
                  </a:lnTo>
                  <a:lnTo>
                    <a:pt x="326" y="5085"/>
                  </a:lnTo>
                  <a:lnTo>
                    <a:pt x="2283" y="5085"/>
                  </a:lnTo>
                  <a:lnTo>
                    <a:pt x="2295" y="5139"/>
                  </a:lnTo>
                  <a:lnTo>
                    <a:pt x="2308" y="5188"/>
                  </a:lnTo>
                  <a:lnTo>
                    <a:pt x="2337" y="5256"/>
                  </a:lnTo>
                  <a:lnTo>
                    <a:pt x="2372" y="5314"/>
                  </a:lnTo>
                  <a:lnTo>
                    <a:pt x="2413" y="5369"/>
                  </a:lnTo>
                  <a:lnTo>
                    <a:pt x="2459" y="5415"/>
                  </a:lnTo>
                  <a:lnTo>
                    <a:pt x="2510" y="5458"/>
                  </a:lnTo>
                  <a:lnTo>
                    <a:pt x="2564" y="5493"/>
                  </a:lnTo>
                  <a:lnTo>
                    <a:pt x="2620" y="5524"/>
                  </a:lnTo>
                  <a:lnTo>
                    <a:pt x="2678" y="5549"/>
                  </a:lnTo>
                  <a:lnTo>
                    <a:pt x="2737" y="5569"/>
                  </a:lnTo>
                  <a:lnTo>
                    <a:pt x="2797" y="5584"/>
                  </a:lnTo>
                  <a:lnTo>
                    <a:pt x="2857" y="5594"/>
                  </a:lnTo>
                  <a:lnTo>
                    <a:pt x="2915" y="5602"/>
                  </a:lnTo>
                  <a:lnTo>
                    <a:pt x="2971" y="5604"/>
                  </a:lnTo>
                  <a:lnTo>
                    <a:pt x="3041" y="5611"/>
                  </a:lnTo>
                  <a:lnTo>
                    <a:pt x="3103" y="5623"/>
                  </a:lnTo>
                  <a:lnTo>
                    <a:pt x="3159" y="5635"/>
                  </a:lnTo>
                  <a:lnTo>
                    <a:pt x="3264" y="5926"/>
                  </a:lnTo>
                  <a:lnTo>
                    <a:pt x="434" y="5926"/>
                  </a:lnTo>
                  <a:lnTo>
                    <a:pt x="364" y="5920"/>
                  </a:lnTo>
                  <a:lnTo>
                    <a:pt x="297" y="5905"/>
                  </a:lnTo>
                  <a:lnTo>
                    <a:pt x="235" y="5877"/>
                  </a:lnTo>
                  <a:lnTo>
                    <a:pt x="178" y="5843"/>
                  </a:lnTo>
                  <a:lnTo>
                    <a:pt x="126" y="5800"/>
                  </a:lnTo>
                  <a:lnTo>
                    <a:pt x="83" y="5749"/>
                  </a:lnTo>
                  <a:lnTo>
                    <a:pt x="48" y="5691"/>
                  </a:lnTo>
                  <a:lnTo>
                    <a:pt x="21" y="5629"/>
                  </a:lnTo>
                  <a:lnTo>
                    <a:pt x="6" y="5563"/>
                  </a:lnTo>
                  <a:lnTo>
                    <a:pt x="0" y="5491"/>
                  </a:lnTo>
                  <a:lnTo>
                    <a:pt x="0" y="435"/>
                  </a:lnTo>
                  <a:lnTo>
                    <a:pt x="6" y="365"/>
                  </a:lnTo>
                  <a:lnTo>
                    <a:pt x="21" y="297"/>
                  </a:lnTo>
                  <a:lnTo>
                    <a:pt x="48" y="235"/>
                  </a:lnTo>
                  <a:lnTo>
                    <a:pt x="83" y="178"/>
                  </a:lnTo>
                  <a:lnTo>
                    <a:pt x="126" y="128"/>
                  </a:lnTo>
                  <a:lnTo>
                    <a:pt x="176" y="83"/>
                  </a:lnTo>
                  <a:lnTo>
                    <a:pt x="235" y="48"/>
                  </a:lnTo>
                  <a:lnTo>
                    <a:pt x="297" y="21"/>
                  </a:lnTo>
                  <a:lnTo>
                    <a:pt x="362" y="6"/>
                  </a:lnTo>
                  <a:lnTo>
                    <a:pt x="434" y="0"/>
                  </a:lnTo>
                  <a:close/>
                </a:path>
              </a:pathLst>
            </a:custGeom>
            <a:grpFill/>
            <a:ln w="0">
              <a:noFill/>
              <a:prstDash val="solid"/>
              <a:round/>
              <a:headEnd/>
              <a:tailEnd/>
            </a:ln>
          </p:spPr>
          <p:txBody>
            <a:bodyPr/>
            <a:lstStyle/>
            <a:p>
              <a:pPr fontAlgn="auto">
                <a:spcBef>
                  <a:spcPts val="0"/>
                </a:spcBef>
                <a:spcAft>
                  <a:spcPts val="0"/>
                </a:spcAft>
                <a:defRPr/>
              </a:pPr>
              <a:endParaRPr lang="en-US" kern="0">
                <a:solidFill>
                  <a:prstClr val="black"/>
                </a:solidFill>
                <a:latin typeface="Montserrat" panose="00000500000000000000" pitchFamily="2" charset="0"/>
              </a:endParaRPr>
            </a:p>
          </p:txBody>
        </p:sp>
        <p:sp>
          <p:nvSpPr>
            <p:cNvPr id="15" name="Freeform 8">
              <a:extLst>
                <a:ext uri="{FF2B5EF4-FFF2-40B4-BE49-F238E27FC236}">
                  <a16:creationId xmlns:a16="http://schemas.microsoft.com/office/drawing/2014/main" id="{6DFE4D28-B52B-4226-ECB1-9CA918EBCB71}"/>
                </a:ext>
              </a:extLst>
            </p:cNvPr>
            <p:cNvSpPr>
              <a:spLocks/>
            </p:cNvSpPr>
            <p:nvPr/>
          </p:nvSpPr>
          <p:spPr bwMode="auto">
            <a:xfrm>
              <a:off x="3085" y="1195"/>
              <a:ext cx="1557" cy="1037"/>
            </a:xfrm>
            <a:custGeom>
              <a:avLst/>
              <a:gdLst>
                <a:gd name="T0" fmla="*/ 3026 w 3115"/>
                <a:gd name="T1" fmla="*/ 0 h 2074"/>
                <a:gd name="T2" fmla="*/ 3115 w 3115"/>
                <a:gd name="T3" fmla="*/ 231 h 2074"/>
                <a:gd name="T4" fmla="*/ 1925 w 3115"/>
                <a:gd name="T5" fmla="*/ 693 h 2074"/>
                <a:gd name="T6" fmla="*/ 1181 w 3115"/>
                <a:gd name="T7" fmla="*/ 1632 h 2074"/>
                <a:gd name="T8" fmla="*/ 840 w 3115"/>
                <a:gd name="T9" fmla="*/ 1218 h 2074"/>
                <a:gd name="T10" fmla="*/ 578 w 3115"/>
                <a:gd name="T11" fmla="*/ 2074 h 2074"/>
                <a:gd name="T12" fmla="*/ 0 w 3115"/>
                <a:gd name="T13" fmla="*/ 1837 h 2074"/>
                <a:gd name="T14" fmla="*/ 95 w 3115"/>
                <a:gd name="T15" fmla="*/ 1608 h 2074"/>
                <a:gd name="T16" fmla="*/ 421 w 3115"/>
                <a:gd name="T17" fmla="*/ 1742 h 2074"/>
                <a:gd name="T18" fmla="*/ 737 w 3115"/>
                <a:gd name="T19" fmla="*/ 705 h 2074"/>
                <a:gd name="T20" fmla="*/ 1177 w 3115"/>
                <a:gd name="T21" fmla="*/ 1237 h 2074"/>
                <a:gd name="T22" fmla="*/ 1774 w 3115"/>
                <a:gd name="T23" fmla="*/ 487 h 2074"/>
                <a:gd name="T24" fmla="*/ 3026 w 3115"/>
                <a:gd name="T25" fmla="*/ 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15" h="2074">
                  <a:moveTo>
                    <a:pt x="3026" y="0"/>
                  </a:moveTo>
                  <a:lnTo>
                    <a:pt x="3115" y="231"/>
                  </a:lnTo>
                  <a:lnTo>
                    <a:pt x="1925" y="693"/>
                  </a:lnTo>
                  <a:lnTo>
                    <a:pt x="1181" y="1632"/>
                  </a:lnTo>
                  <a:lnTo>
                    <a:pt x="840" y="1218"/>
                  </a:lnTo>
                  <a:lnTo>
                    <a:pt x="578" y="2074"/>
                  </a:lnTo>
                  <a:lnTo>
                    <a:pt x="0" y="1837"/>
                  </a:lnTo>
                  <a:lnTo>
                    <a:pt x="95" y="1608"/>
                  </a:lnTo>
                  <a:lnTo>
                    <a:pt x="421" y="1742"/>
                  </a:lnTo>
                  <a:lnTo>
                    <a:pt x="737" y="705"/>
                  </a:lnTo>
                  <a:lnTo>
                    <a:pt x="1177" y="1237"/>
                  </a:lnTo>
                  <a:lnTo>
                    <a:pt x="1774" y="487"/>
                  </a:lnTo>
                  <a:lnTo>
                    <a:pt x="3026" y="0"/>
                  </a:lnTo>
                  <a:close/>
                </a:path>
              </a:pathLst>
            </a:custGeom>
            <a:grpFill/>
            <a:ln w="0">
              <a:noFill/>
              <a:prstDash val="solid"/>
              <a:round/>
              <a:headEnd/>
              <a:tailEnd/>
            </a:ln>
          </p:spPr>
          <p:txBody>
            <a:bodyPr/>
            <a:lstStyle/>
            <a:p>
              <a:pPr fontAlgn="auto">
                <a:spcBef>
                  <a:spcPts val="0"/>
                </a:spcBef>
                <a:spcAft>
                  <a:spcPts val="0"/>
                </a:spcAft>
                <a:defRPr/>
              </a:pPr>
              <a:endParaRPr lang="en-US" kern="0">
                <a:solidFill>
                  <a:prstClr val="black"/>
                </a:solidFill>
                <a:latin typeface="Montserrat" panose="00000500000000000000" pitchFamily="2" charset="0"/>
              </a:endParaRPr>
            </a:p>
          </p:txBody>
        </p:sp>
        <p:sp>
          <p:nvSpPr>
            <p:cNvPr id="16" name="Freeform 9">
              <a:extLst>
                <a:ext uri="{FF2B5EF4-FFF2-40B4-BE49-F238E27FC236}">
                  <a16:creationId xmlns:a16="http://schemas.microsoft.com/office/drawing/2014/main" id="{16DB4215-746B-1A6A-6EDB-B09D60986C1A}"/>
                </a:ext>
              </a:extLst>
            </p:cNvPr>
            <p:cNvSpPr>
              <a:spLocks noEditPoints="1"/>
            </p:cNvSpPr>
            <p:nvPr/>
          </p:nvSpPr>
          <p:spPr bwMode="auto">
            <a:xfrm>
              <a:off x="3497" y="730"/>
              <a:ext cx="630" cy="630"/>
            </a:xfrm>
            <a:custGeom>
              <a:avLst/>
              <a:gdLst>
                <a:gd name="T0" fmla="*/ 514 w 1260"/>
                <a:gd name="T1" fmla="*/ 240 h 1260"/>
                <a:gd name="T2" fmla="*/ 395 w 1260"/>
                <a:gd name="T3" fmla="*/ 324 h 1260"/>
                <a:gd name="T4" fmla="*/ 353 w 1260"/>
                <a:gd name="T5" fmla="*/ 456 h 1260"/>
                <a:gd name="T6" fmla="*/ 388 w 1260"/>
                <a:gd name="T7" fmla="*/ 573 h 1260"/>
                <a:gd name="T8" fmla="*/ 488 w 1260"/>
                <a:gd name="T9" fmla="*/ 654 h 1260"/>
                <a:gd name="T10" fmla="*/ 630 w 1260"/>
                <a:gd name="T11" fmla="*/ 714 h 1260"/>
                <a:gd name="T12" fmla="*/ 715 w 1260"/>
                <a:gd name="T13" fmla="*/ 778 h 1260"/>
                <a:gd name="T14" fmla="*/ 725 w 1260"/>
                <a:gd name="T15" fmla="*/ 862 h 1260"/>
                <a:gd name="T16" fmla="*/ 663 w 1260"/>
                <a:gd name="T17" fmla="*/ 926 h 1260"/>
                <a:gd name="T18" fmla="*/ 529 w 1260"/>
                <a:gd name="T19" fmla="*/ 934 h 1260"/>
                <a:gd name="T20" fmla="*/ 378 w 1260"/>
                <a:gd name="T21" fmla="*/ 879 h 1260"/>
                <a:gd name="T22" fmla="*/ 417 w 1260"/>
                <a:gd name="T23" fmla="*/ 1039 h 1260"/>
                <a:gd name="T24" fmla="*/ 560 w 1260"/>
                <a:gd name="T25" fmla="*/ 1064 h 1260"/>
                <a:gd name="T26" fmla="*/ 671 w 1260"/>
                <a:gd name="T27" fmla="*/ 1056 h 1260"/>
                <a:gd name="T28" fmla="*/ 806 w 1260"/>
                <a:gd name="T29" fmla="*/ 1000 h 1260"/>
                <a:gd name="T30" fmla="*/ 882 w 1260"/>
                <a:gd name="T31" fmla="*/ 899 h 1260"/>
                <a:gd name="T32" fmla="*/ 893 w 1260"/>
                <a:gd name="T33" fmla="*/ 769 h 1260"/>
                <a:gd name="T34" fmla="*/ 828 w 1260"/>
                <a:gd name="T35" fmla="*/ 652 h 1260"/>
                <a:gd name="T36" fmla="*/ 680 w 1260"/>
                <a:gd name="T37" fmla="*/ 569 h 1260"/>
                <a:gd name="T38" fmla="*/ 556 w 1260"/>
                <a:gd name="T39" fmla="*/ 506 h 1260"/>
                <a:gd name="T40" fmla="*/ 517 w 1260"/>
                <a:gd name="T41" fmla="*/ 437 h 1260"/>
                <a:gd name="T42" fmla="*/ 537 w 1260"/>
                <a:gd name="T43" fmla="*/ 380 h 1260"/>
                <a:gd name="T44" fmla="*/ 609 w 1260"/>
                <a:gd name="T45" fmla="*/ 345 h 1260"/>
                <a:gd name="T46" fmla="*/ 738 w 1260"/>
                <a:gd name="T47" fmla="*/ 355 h 1260"/>
                <a:gd name="T48" fmla="*/ 828 w 1260"/>
                <a:gd name="T49" fmla="*/ 388 h 1260"/>
                <a:gd name="T50" fmla="*/ 804 w 1260"/>
                <a:gd name="T51" fmla="*/ 240 h 1260"/>
                <a:gd name="T52" fmla="*/ 678 w 1260"/>
                <a:gd name="T53" fmla="*/ 221 h 1260"/>
                <a:gd name="T54" fmla="*/ 630 w 1260"/>
                <a:gd name="T55" fmla="*/ 0 h 1260"/>
                <a:gd name="T56" fmla="*/ 876 w 1260"/>
                <a:gd name="T57" fmla="*/ 48 h 1260"/>
                <a:gd name="T58" fmla="*/ 1076 w 1260"/>
                <a:gd name="T59" fmla="*/ 184 h 1260"/>
                <a:gd name="T60" fmla="*/ 1209 w 1260"/>
                <a:gd name="T61" fmla="*/ 384 h 1260"/>
                <a:gd name="T62" fmla="*/ 1260 w 1260"/>
                <a:gd name="T63" fmla="*/ 631 h 1260"/>
                <a:gd name="T64" fmla="*/ 1209 w 1260"/>
                <a:gd name="T65" fmla="*/ 876 h 1260"/>
                <a:gd name="T66" fmla="*/ 1076 w 1260"/>
                <a:gd name="T67" fmla="*/ 1076 h 1260"/>
                <a:gd name="T68" fmla="*/ 876 w 1260"/>
                <a:gd name="T69" fmla="*/ 1212 h 1260"/>
                <a:gd name="T70" fmla="*/ 630 w 1260"/>
                <a:gd name="T71" fmla="*/ 1260 h 1260"/>
                <a:gd name="T72" fmla="*/ 386 w 1260"/>
                <a:gd name="T73" fmla="*/ 1212 h 1260"/>
                <a:gd name="T74" fmla="*/ 184 w 1260"/>
                <a:gd name="T75" fmla="*/ 1076 h 1260"/>
                <a:gd name="T76" fmla="*/ 50 w 1260"/>
                <a:gd name="T77" fmla="*/ 876 h 1260"/>
                <a:gd name="T78" fmla="*/ 0 w 1260"/>
                <a:gd name="T79" fmla="*/ 631 h 1260"/>
                <a:gd name="T80" fmla="*/ 50 w 1260"/>
                <a:gd name="T81" fmla="*/ 384 h 1260"/>
                <a:gd name="T82" fmla="*/ 184 w 1260"/>
                <a:gd name="T83" fmla="*/ 184 h 1260"/>
                <a:gd name="T84" fmla="*/ 386 w 1260"/>
                <a:gd name="T85" fmla="*/ 48 h 1260"/>
                <a:gd name="T86" fmla="*/ 630 w 1260"/>
                <a:gd name="T87" fmla="*/ 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60" h="1260">
                  <a:moveTo>
                    <a:pt x="568" y="95"/>
                  </a:moveTo>
                  <a:lnTo>
                    <a:pt x="568" y="227"/>
                  </a:lnTo>
                  <a:lnTo>
                    <a:pt x="514" y="240"/>
                  </a:lnTo>
                  <a:lnTo>
                    <a:pt x="465" y="264"/>
                  </a:lnTo>
                  <a:lnTo>
                    <a:pt x="426" y="291"/>
                  </a:lnTo>
                  <a:lnTo>
                    <a:pt x="395" y="324"/>
                  </a:lnTo>
                  <a:lnTo>
                    <a:pt x="372" y="365"/>
                  </a:lnTo>
                  <a:lnTo>
                    <a:pt x="357" y="407"/>
                  </a:lnTo>
                  <a:lnTo>
                    <a:pt x="353" y="456"/>
                  </a:lnTo>
                  <a:lnTo>
                    <a:pt x="357" y="501"/>
                  </a:lnTo>
                  <a:lnTo>
                    <a:pt x="368" y="540"/>
                  </a:lnTo>
                  <a:lnTo>
                    <a:pt x="388" y="573"/>
                  </a:lnTo>
                  <a:lnTo>
                    <a:pt x="415" y="604"/>
                  </a:lnTo>
                  <a:lnTo>
                    <a:pt x="450" y="631"/>
                  </a:lnTo>
                  <a:lnTo>
                    <a:pt x="488" y="654"/>
                  </a:lnTo>
                  <a:lnTo>
                    <a:pt x="533" y="677"/>
                  </a:lnTo>
                  <a:lnTo>
                    <a:pt x="583" y="697"/>
                  </a:lnTo>
                  <a:lnTo>
                    <a:pt x="630" y="714"/>
                  </a:lnTo>
                  <a:lnTo>
                    <a:pt x="667" y="734"/>
                  </a:lnTo>
                  <a:lnTo>
                    <a:pt x="694" y="755"/>
                  </a:lnTo>
                  <a:lnTo>
                    <a:pt x="715" y="778"/>
                  </a:lnTo>
                  <a:lnTo>
                    <a:pt x="727" y="804"/>
                  </a:lnTo>
                  <a:lnTo>
                    <a:pt x="731" y="833"/>
                  </a:lnTo>
                  <a:lnTo>
                    <a:pt x="725" y="862"/>
                  </a:lnTo>
                  <a:lnTo>
                    <a:pt x="713" y="889"/>
                  </a:lnTo>
                  <a:lnTo>
                    <a:pt x="692" y="909"/>
                  </a:lnTo>
                  <a:lnTo>
                    <a:pt x="663" y="926"/>
                  </a:lnTo>
                  <a:lnTo>
                    <a:pt x="628" y="936"/>
                  </a:lnTo>
                  <a:lnTo>
                    <a:pt x="587" y="938"/>
                  </a:lnTo>
                  <a:lnTo>
                    <a:pt x="529" y="934"/>
                  </a:lnTo>
                  <a:lnTo>
                    <a:pt x="473" y="920"/>
                  </a:lnTo>
                  <a:lnTo>
                    <a:pt x="423" y="901"/>
                  </a:lnTo>
                  <a:lnTo>
                    <a:pt x="378" y="879"/>
                  </a:lnTo>
                  <a:lnTo>
                    <a:pt x="343" y="1006"/>
                  </a:lnTo>
                  <a:lnTo>
                    <a:pt x="376" y="1023"/>
                  </a:lnTo>
                  <a:lnTo>
                    <a:pt x="417" y="1039"/>
                  </a:lnTo>
                  <a:lnTo>
                    <a:pt x="461" y="1052"/>
                  </a:lnTo>
                  <a:lnTo>
                    <a:pt x="510" y="1060"/>
                  </a:lnTo>
                  <a:lnTo>
                    <a:pt x="560" y="1064"/>
                  </a:lnTo>
                  <a:lnTo>
                    <a:pt x="560" y="1196"/>
                  </a:lnTo>
                  <a:lnTo>
                    <a:pt x="671" y="1196"/>
                  </a:lnTo>
                  <a:lnTo>
                    <a:pt x="671" y="1056"/>
                  </a:lnTo>
                  <a:lnTo>
                    <a:pt x="723" y="1045"/>
                  </a:lnTo>
                  <a:lnTo>
                    <a:pt x="767" y="1025"/>
                  </a:lnTo>
                  <a:lnTo>
                    <a:pt x="806" y="1000"/>
                  </a:lnTo>
                  <a:lnTo>
                    <a:pt x="839" y="971"/>
                  </a:lnTo>
                  <a:lnTo>
                    <a:pt x="864" y="938"/>
                  </a:lnTo>
                  <a:lnTo>
                    <a:pt x="882" y="899"/>
                  </a:lnTo>
                  <a:lnTo>
                    <a:pt x="893" y="860"/>
                  </a:lnTo>
                  <a:lnTo>
                    <a:pt x="897" y="817"/>
                  </a:lnTo>
                  <a:lnTo>
                    <a:pt x="893" y="769"/>
                  </a:lnTo>
                  <a:lnTo>
                    <a:pt x="880" y="726"/>
                  </a:lnTo>
                  <a:lnTo>
                    <a:pt x="859" y="687"/>
                  </a:lnTo>
                  <a:lnTo>
                    <a:pt x="828" y="652"/>
                  </a:lnTo>
                  <a:lnTo>
                    <a:pt x="789" y="621"/>
                  </a:lnTo>
                  <a:lnTo>
                    <a:pt x="738" y="594"/>
                  </a:lnTo>
                  <a:lnTo>
                    <a:pt x="680" y="569"/>
                  </a:lnTo>
                  <a:lnTo>
                    <a:pt x="628" y="547"/>
                  </a:lnTo>
                  <a:lnTo>
                    <a:pt x="587" y="526"/>
                  </a:lnTo>
                  <a:lnTo>
                    <a:pt x="556" y="506"/>
                  </a:lnTo>
                  <a:lnTo>
                    <a:pt x="533" y="485"/>
                  </a:lnTo>
                  <a:lnTo>
                    <a:pt x="521" y="462"/>
                  </a:lnTo>
                  <a:lnTo>
                    <a:pt x="517" y="437"/>
                  </a:lnTo>
                  <a:lnTo>
                    <a:pt x="519" y="417"/>
                  </a:lnTo>
                  <a:lnTo>
                    <a:pt x="525" y="398"/>
                  </a:lnTo>
                  <a:lnTo>
                    <a:pt x="537" y="380"/>
                  </a:lnTo>
                  <a:lnTo>
                    <a:pt x="554" y="365"/>
                  </a:lnTo>
                  <a:lnTo>
                    <a:pt x="578" y="353"/>
                  </a:lnTo>
                  <a:lnTo>
                    <a:pt x="609" y="345"/>
                  </a:lnTo>
                  <a:lnTo>
                    <a:pt x="645" y="343"/>
                  </a:lnTo>
                  <a:lnTo>
                    <a:pt x="696" y="345"/>
                  </a:lnTo>
                  <a:lnTo>
                    <a:pt x="738" y="355"/>
                  </a:lnTo>
                  <a:lnTo>
                    <a:pt x="775" y="367"/>
                  </a:lnTo>
                  <a:lnTo>
                    <a:pt x="804" y="378"/>
                  </a:lnTo>
                  <a:lnTo>
                    <a:pt x="828" y="388"/>
                  </a:lnTo>
                  <a:lnTo>
                    <a:pt x="862" y="266"/>
                  </a:lnTo>
                  <a:lnTo>
                    <a:pt x="835" y="252"/>
                  </a:lnTo>
                  <a:lnTo>
                    <a:pt x="804" y="240"/>
                  </a:lnTo>
                  <a:lnTo>
                    <a:pt x="767" y="231"/>
                  </a:lnTo>
                  <a:lnTo>
                    <a:pt x="725" y="225"/>
                  </a:lnTo>
                  <a:lnTo>
                    <a:pt x="678" y="221"/>
                  </a:lnTo>
                  <a:lnTo>
                    <a:pt x="678" y="95"/>
                  </a:lnTo>
                  <a:lnTo>
                    <a:pt x="568" y="95"/>
                  </a:lnTo>
                  <a:close/>
                  <a:moveTo>
                    <a:pt x="630" y="0"/>
                  </a:moveTo>
                  <a:lnTo>
                    <a:pt x="715" y="5"/>
                  </a:lnTo>
                  <a:lnTo>
                    <a:pt x="798" y="21"/>
                  </a:lnTo>
                  <a:lnTo>
                    <a:pt x="876" y="48"/>
                  </a:lnTo>
                  <a:lnTo>
                    <a:pt x="948" y="85"/>
                  </a:lnTo>
                  <a:lnTo>
                    <a:pt x="1016" y="130"/>
                  </a:lnTo>
                  <a:lnTo>
                    <a:pt x="1076" y="184"/>
                  </a:lnTo>
                  <a:lnTo>
                    <a:pt x="1128" y="244"/>
                  </a:lnTo>
                  <a:lnTo>
                    <a:pt x="1174" y="312"/>
                  </a:lnTo>
                  <a:lnTo>
                    <a:pt x="1209" y="384"/>
                  </a:lnTo>
                  <a:lnTo>
                    <a:pt x="1237" y="462"/>
                  </a:lnTo>
                  <a:lnTo>
                    <a:pt x="1254" y="543"/>
                  </a:lnTo>
                  <a:lnTo>
                    <a:pt x="1260" y="631"/>
                  </a:lnTo>
                  <a:lnTo>
                    <a:pt x="1254" y="716"/>
                  </a:lnTo>
                  <a:lnTo>
                    <a:pt x="1237" y="798"/>
                  </a:lnTo>
                  <a:lnTo>
                    <a:pt x="1209" y="876"/>
                  </a:lnTo>
                  <a:lnTo>
                    <a:pt x="1174" y="949"/>
                  </a:lnTo>
                  <a:lnTo>
                    <a:pt x="1128" y="1015"/>
                  </a:lnTo>
                  <a:lnTo>
                    <a:pt x="1076" y="1076"/>
                  </a:lnTo>
                  <a:lnTo>
                    <a:pt x="1016" y="1130"/>
                  </a:lnTo>
                  <a:lnTo>
                    <a:pt x="948" y="1175"/>
                  </a:lnTo>
                  <a:lnTo>
                    <a:pt x="876" y="1212"/>
                  </a:lnTo>
                  <a:lnTo>
                    <a:pt x="798" y="1239"/>
                  </a:lnTo>
                  <a:lnTo>
                    <a:pt x="715" y="1256"/>
                  </a:lnTo>
                  <a:lnTo>
                    <a:pt x="630" y="1260"/>
                  </a:lnTo>
                  <a:lnTo>
                    <a:pt x="545" y="1256"/>
                  </a:lnTo>
                  <a:lnTo>
                    <a:pt x="463" y="1239"/>
                  </a:lnTo>
                  <a:lnTo>
                    <a:pt x="386" y="1212"/>
                  </a:lnTo>
                  <a:lnTo>
                    <a:pt x="312" y="1175"/>
                  </a:lnTo>
                  <a:lnTo>
                    <a:pt x="246" y="1130"/>
                  </a:lnTo>
                  <a:lnTo>
                    <a:pt x="184" y="1076"/>
                  </a:lnTo>
                  <a:lnTo>
                    <a:pt x="132" y="1015"/>
                  </a:lnTo>
                  <a:lnTo>
                    <a:pt x="87" y="949"/>
                  </a:lnTo>
                  <a:lnTo>
                    <a:pt x="50" y="876"/>
                  </a:lnTo>
                  <a:lnTo>
                    <a:pt x="23" y="798"/>
                  </a:lnTo>
                  <a:lnTo>
                    <a:pt x="6" y="716"/>
                  </a:lnTo>
                  <a:lnTo>
                    <a:pt x="0" y="631"/>
                  </a:lnTo>
                  <a:lnTo>
                    <a:pt x="6" y="543"/>
                  </a:lnTo>
                  <a:lnTo>
                    <a:pt x="23" y="462"/>
                  </a:lnTo>
                  <a:lnTo>
                    <a:pt x="50" y="384"/>
                  </a:lnTo>
                  <a:lnTo>
                    <a:pt x="87" y="312"/>
                  </a:lnTo>
                  <a:lnTo>
                    <a:pt x="132" y="244"/>
                  </a:lnTo>
                  <a:lnTo>
                    <a:pt x="184" y="184"/>
                  </a:lnTo>
                  <a:lnTo>
                    <a:pt x="246" y="130"/>
                  </a:lnTo>
                  <a:lnTo>
                    <a:pt x="312" y="85"/>
                  </a:lnTo>
                  <a:lnTo>
                    <a:pt x="386" y="48"/>
                  </a:lnTo>
                  <a:lnTo>
                    <a:pt x="463" y="21"/>
                  </a:lnTo>
                  <a:lnTo>
                    <a:pt x="545" y="5"/>
                  </a:lnTo>
                  <a:lnTo>
                    <a:pt x="630" y="0"/>
                  </a:lnTo>
                  <a:close/>
                </a:path>
              </a:pathLst>
            </a:custGeom>
            <a:grpFill/>
            <a:ln w="0">
              <a:noFill/>
              <a:prstDash val="solid"/>
              <a:round/>
              <a:headEnd/>
              <a:tailEnd/>
            </a:ln>
          </p:spPr>
          <p:txBody>
            <a:bodyPr/>
            <a:lstStyle/>
            <a:p>
              <a:pPr fontAlgn="auto">
                <a:spcBef>
                  <a:spcPts val="0"/>
                </a:spcBef>
                <a:spcAft>
                  <a:spcPts val="0"/>
                </a:spcAft>
                <a:defRPr/>
              </a:pPr>
              <a:endParaRPr lang="en-US" kern="0">
                <a:solidFill>
                  <a:prstClr val="black"/>
                </a:solidFill>
                <a:latin typeface="Montserrat" panose="00000500000000000000" pitchFamily="2" charset="0"/>
              </a:endParaRPr>
            </a:p>
          </p:txBody>
        </p:sp>
      </p:grpSp>
      <p:pic>
        <p:nvPicPr>
          <p:cNvPr id="11" name="Graphic 10" descr="Handshake with solid fill">
            <a:extLst>
              <a:ext uri="{FF2B5EF4-FFF2-40B4-BE49-F238E27FC236}">
                <a16:creationId xmlns:a16="http://schemas.microsoft.com/office/drawing/2014/main" id="{F32BA247-C003-07ED-B677-192B4A4EDA0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646" y="2397985"/>
            <a:ext cx="914400" cy="914400"/>
          </a:xfrm>
          <a:prstGeom prst="rect">
            <a:avLst/>
          </a:prstGeom>
        </p:spPr>
      </p:pic>
    </p:spTree>
    <p:extLst>
      <p:ext uri="{BB962C8B-B14F-4D97-AF65-F5344CB8AC3E}">
        <p14:creationId xmlns:p14="http://schemas.microsoft.com/office/powerpoint/2010/main" val="3633191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C0362-5250-E641-DD81-23131583DDF9}"/>
            </a:ext>
          </a:extLst>
        </p:cNvPr>
        <p:cNvGrpSpPr/>
        <p:nvPr/>
      </p:nvGrpSpPr>
      <p:grpSpPr>
        <a:xfrm>
          <a:off x="0" y="0"/>
          <a:ext cx="0" cy="0"/>
          <a:chOff x="0" y="0"/>
          <a:chExt cx="0" cy="0"/>
        </a:xfrm>
      </p:grpSpPr>
      <p:grpSp>
        <p:nvGrpSpPr>
          <p:cNvPr id="55" name="Group 54">
            <a:extLst>
              <a:ext uri="{FF2B5EF4-FFF2-40B4-BE49-F238E27FC236}">
                <a16:creationId xmlns:a16="http://schemas.microsoft.com/office/drawing/2014/main" id="{614D92D0-B167-92EE-653F-A2B50867DF27}"/>
              </a:ext>
            </a:extLst>
          </p:cNvPr>
          <p:cNvGrpSpPr/>
          <p:nvPr/>
        </p:nvGrpSpPr>
        <p:grpSpPr>
          <a:xfrm>
            <a:off x="4217182" y="208475"/>
            <a:ext cx="7377635" cy="6284522"/>
            <a:chOff x="1552729" y="79263"/>
            <a:chExt cx="7843051" cy="6615052"/>
          </a:xfrm>
        </p:grpSpPr>
        <p:pic>
          <p:nvPicPr>
            <p:cNvPr id="31" name="Picture 30" descr="A map of canada with different colored states&#10;&#10;Description automatically generated">
              <a:extLst>
                <a:ext uri="{FF2B5EF4-FFF2-40B4-BE49-F238E27FC236}">
                  <a16:creationId xmlns:a16="http://schemas.microsoft.com/office/drawing/2014/main" id="{2CB7971D-942E-152E-D9F2-19DB0C19BE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4138" y="79263"/>
              <a:ext cx="7631642" cy="6615052"/>
            </a:xfrm>
            <a:prstGeom prst="rect">
              <a:avLst/>
            </a:prstGeom>
          </p:spPr>
        </p:pic>
        <p:pic>
          <p:nvPicPr>
            <p:cNvPr id="32" name="Picture 31">
              <a:extLst>
                <a:ext uri="{FF2B5EF4-FFF2-40B4-BE49-F238E27FC236}">
                  <a16:creationId xmlns:a16="http://schemas.microsoft.com/office/drawing/2014/main" id="{0FD6A0BF-0718-1CDB-A598-CBBEA1F337CE}"/>
                </a:ext>
              </a:extLst>
            </p:cNvPr>
            <p:cNvPicPr>
              <a:picLocks noChangeAspect="1"/>
            </p:cNvPicPr>
            <p:nvPr/>
          </p:nvPicPr>
          <p:blipFill>
            <a:blip r:embed="rId4">
              <a:alphaModFix/>
            </a:blip>
            <a:stretch>
              <a:fillRect/>
            </a:stretch>
          </p:blipFill>
          <p:spPr>
            <a:xfrm>
              <a:off x="7986716" y="5558348"/>
              <a:ext cx="616421" cy="997194"/>
            </a:xfrm>
            <a:prstGeom prst="rect">
              <a:avLst/>
            </a:prstGeom>
          </p:spPr>
        </p:pic>
        <p:pic>
          <p:nvPicPr>
            <p:cNvPr id="33" name="Picture 32">
              <a:extLst>
                <a:ext uri="{FF2B5EF4-FFF2-40B4-BE49-F238E27FC236}">
                  <a16:creationId xmlns:a16="http://schemas.microsoft.com/office/drawing/2014/main" id="{23E4836F-F56E-0DFF-C015-ED8D23C42FF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5143" b="90571" l="9920" r="89281"/>
                      </a14:imgEffect>
                    </a14:imgLayer>
                  </a14:imgProps>
                </a:ext>
              </a:extLst>
            </a:blip>
            <a:srcRect l="-1600" t="5714" r="800" b="-5714"/>
            <a:stretch/>
          </p:blipFill>
          <p:spPr>
            <a:xfrm>
              <a:off x="1561292" y="5043072"/>
              <a:ext cx="1413375" cy="786778"/>
            </a:xfrm>
            <a:prstGeom prst="rect">
              <a:avLst/>
            </a:prstGeom>
          </p:spPr>
        </p:pic>
        <p:pic>
          <p:nvPicPr>
            <p:cNvPr id="34" name="Picture 33">
              <a:extLst>
                <a:ext uri="{FF2B5EF4-FFF2-40B4-BE49-F238E27FC236}">
                  <a16:creationId xmlns:a16="http://schemas.microsoft.com/office/drawing/2014/main" id="{6E7A1504-DC0A-3292-F1E2-0267AB96750B}"/>
                </a:ext>
              </a:extLst>
            </p:cNvPr>
            <p:cNvPicPr>
              <a:picLocks noChangeAspect="1"/>
            </p:cNvPicPr>
            <p:nvPr/>
          </p:nvPicPr>
          <p:blipFill>
            <a:blip r:embed="rId7"/>
            <a:stretch>
              <a:fillRect/>
            </a:stretch>
          </p:blipFill>
          <p:spPr>
            <a:xfrm>
              <a:off x="6924333" y="5284543"/>
              <a:ext cx="903993" cy="221386"/>
            </a:xfrm>
            <a:prstGeom prst="rect">
              <a:avLst/>
            </a:prstGeom>
          </p:spPr>
        </p:pic>
        <p:pic>
          <p:nvPicPr>
            <p:cNvPr id="35" name="Picture 6">
              <a:extLst>
                <a:ext uri="{FF2B5EF4-FFF2-40B4-BE49-F238E27FC236}">
                  <a16:creationId xmlns:a16="http://schemas.microsoft.com/office/drawing/2014/main" id="{C6356A9A-65B9-8C8E-BF28-8E8DDA226EA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41375" b="3701"/>
            <a:stretch/>
          </p:blipFill>
          <p:spPr bwMode="auto">
            <a:xfrm>
              <a:off x="4515386" y="5845993"/>
              <a:ext cx="1192100" cy="424275"/>
            </a:xfrm>
            <a:prstGeom prst="rect">
              <a:avLst/>
            </a:prstGeom>
            <a:noFill/>
            <a:extLst>
              <a:ext uri="{909E8E84-426E-40DD-AFC4-6F175D3DCCD1}">
                <a14:hiddenFill xmlns:a14="http://schemas.microsoft.com/office/drawing/2010/main">
                  <a:solidFill>
                    <a:srgbClr val="FFFFFF"/>
                  </a:solidFill>
                </a14:hiddenFill>
              </a:ext>
            </a:extLst>
          </p:spPr>
        </p:pic>
        <p:sp>
          <p:nvSpPr>
            <p:cNvPr id="36" name="AutoShape 2">
              <a:extLst>
                <a:ext uri="{FF2B5EF4-FFF2-40B4-BE49-F238E27FC236}">
                  <a16:creationId xmlns:a16="http://schemas.microsoft.com/office/drawing/2014/main" id="{8B72EF40-CDB1-1D1E-8CFA-3D1987EBD08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7" name="Picture 36">
              <a:extLst>
                <a:ext uri="{FF2B5EF4-FFF2-40B4-BE49-F238E27FC236}">
                  <a16:creationId xmlns:a16="http://schemas.microsoft.com/office/drawing/2014/main" id="{DA2386D1-8D85-02E2-4CA3-57FA164392A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21839" y="5792198"/>
              <a:ext cx="651587" cy="32677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a16="http://schemas.microsoft.com/office/drawing/2014/main" id="{15CB44CC-8BFA-65E9-DC9A-BC35C37C8A9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98566" y="5100759"/>
              <a:ext cx="1061436" cy="24059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a:extLst>
                <a:ext uri="{FF2B5EF4-FFF2-40B4-BE49-F238E27FC236}">
                  <a16:creationId xmlns:a16="http://schemas.microsoft.com/office/drawing/2014/main" id="{F5D72FDD-4D2D-8F9A-2864-16E7ACAEE1D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40811" y="5296264"/>
              <a:ext cx="1348109" cy="41547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a:extLst>
                <a:ext uri="{FF2B5EF4-FFF2-40B4-BE49-F238E27FC236}">
                  <a16:creationId xmlns:a16="http://schemas.microsoft.com/office/drawing/2014/main" id="{81111884-9F39-4DC5-46D6-D5B0375DD02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06999" y="4282873"/>
              <a:ext cx="1237009" cy="49380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4A93FF83-6B21-A876-3AD1-C4044712F543}"/>
                </a:ext>
              </a:extLst>
            </p:cNvPr>
            <p:cNvPicPr>
              <a:picLocks noChangeAspect="1"/>
            </p:cNvPicPr>
            <p:nvPr/>
          </p:nvPicPr>
          <p:blipFill>
            <a:blip r:embed="rId13"/>
            <a:stretch>
              <a:fillRect/>
            </a:stretch>
          </p:blipFill>
          <p:spPr>
            <a:xfrm>
              <a:off x="7281250" y="4717217"/>
              <a:ext cx="935910" cy="325855"/>
            </a:xfrm>
            <a:prstGeom prst="rect">
              <a:avLst/>
            </a:prstGeom>
          </p:spPr>
        </p:pic>
        <p:pic>
          <p:nvPicPr>
            <p:cNvPr id="42" name="Picture 2" descr="CPCRN logo">
              <a:extLst>
                <a:ext uri="{FF2B5EF4-FFF2-40B4-BE49-F238E27FC236}">
                  <a16:creationId xmlns:a16="http://schemas.microsoft.com/office/drawing/2014/main" id="{1AD5E7AC-C174-1072-5825-697A19FD934E}"/>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437726" y="6116864"/>
              <a:ext cx="2503327" cy="56976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a:extLst>
                <a:ext uri="{FF2B5EF4-FFF2-40B4-BE49-F238E27FC236}">
                  <a16:creationId xmlns:a16="http://schemas.microsoft.com/office/drawing/2014/main" id="{5618B264-519B-563C-A49E-39C1108D8344}"/>
                </a:ext>
              </a:extLst>
            </p:cNvPr>
            <p:cNvPicPr>
              <a:picLocks noChangeAspect="1"/>
            </p:cNvPicPr>
            <p:nvPr/>
          </p:nvPicPr>
          <p:blipFill>
            <a:blip r:embed="rId15"/>
            <a:stretch>
              <a:fillRect/>
            </a:stretch>
          </p:blipFill>
          <p:spPr>
            <a:xfrm>
              <a:off x="1626812" y="2574811"/>
              <a:ext cx="947414" cy="369331"/>
            </a:xfrm>
            <a:prstGeom prst="rect">
              <a:avLst/>
            </a:prstGeom>
          </p:spPr>
        </p:pic>
        <p:pic>
          <p:nvPicPr>
            <p:cNvPr id="44" name="Picture 43">
              <a:extLst>
                <a:ext uri="{FF2B5EF4-FFF2-40B4-BE49-F238E27FC236}">
                  <a16:creationId xmlns:a16="http://schemas.microsoft.com/office/drawing/2014/main" id="{47B19506-6C09-891A-73A4-1636EC8E025B}"/>
                </a:ext>
              </a:extLst>
            </p:cNvPr>
            <p:cNvPicPr>
              <a:picLocks noChangeAspect="1"/>
            </p:cNvPicPr>
            <p:nvPr/>
          </p:nvPicPr>
          <p:blipFill>
            <a:blip r:embed="rId16"/>
            <a:stretch>
              <a:fillRect/>
            </a:stretch>
          </p:blipFill>
          <p:spPr>
            <a:xfrm>
              <a:off x="3102879" y="3127345"/>
              <a:ext cx="1244039" cy="373440"/>
            </a:xfrm>
            <a:prstGeom prst="rect">
              <a:avLst/>
            </a:prstGeom>
          </p:spPr>
        </p:pic>
        <p:sp>
          <p:nvSpPr>
            <p:cNvPr id="45" name="TextBox 44">
              <a:extLst>
                <a:ext uri="{FF2B5EF4-FFF2-40B4-BE49-F238E27FC236}">
                  <a16:creationId xmlns:a16="http://schemas.microsoft.com/office/drawing/2014/main" id="{AB169446-2996-34AC-4EE2-CAD1B64161D6}"/>
                </a:ext>
              </a:extLst>
            </p:cNvPr>
            <p:cNvSpPr txBox="1"/>
            <p:nvPr/>
          </p:nvSpPr>
          <p:spPr>
            <a:xfrm>
              <a:off x="4346829" y="2804352"/>
              <a:ext cx="1234135" cy="453549"/>
            </a:xfrm>
            <a:prstGeom prst="rect">
              <a:avLst/>
            </a:prstGeom>
            <a:solidFill>
              <a:schemeClr val="tx1"/>
            </a:solidFill>
            <a:ln>
              <a:solidFill>
                <a:schemeClr val="bg1"/>
              </a:solidFill>
            </a:ln>
          </p:spPr>
          <p:txBody>
            <a:bodyPr wrap="square" lIns="91440" tIns="45720" rIns="91440" bIns="45720" rtlCol="0" anchor="t">
              <a:spAutoFit/>
            </a:bodyPr>
            <a:lstStyle/>
            <a:p>
              <a:pPr algn="ctr"/>
              <a:r>
                <a:rPr lang="en-US" sz="1100">
                  <a:solidFill>
                    <a:schemeClr val="bg1"/>
                  </a:solidFill>
                  <a:latin typeface="Arial Rounded MT Bold"/>
                  <a:cs typeface="Arial"/>
                </a:rPr>
                <a:t>Nunavut SPOR SU</a:t>
              </a:r>
              <a:endParaRPr lang="en-CA" sz="1100">
                <a:solidFill>
                  <a:schemeClr val="bg1"/>
                </a:solidFill>
                <a:latin typeface="Arial Rounded MT Bold"/>
                <a:cs typeface="Arial"/>
              </a:endParaRPr>
            </a:p>
          </p:txBody>
        </p:sp>
        <p:pic>
          <p:nvPicPr>
            <p:cNvPr id="46" name="Picture 45">
              <a:extLst>
                <a:ext uri="{FF2B5EF4-FFF2-40B4-BE49-F238E27FC236}">
                  <a16:creationId xmlns:a16="http://schemas.microsoft.com/office/drawing/2014/main" id="{DEABDB0E-EED5-9D1F-DEFC-753CDEC40FFA}"/>
                </a:ext>
              </a:extLst>
            </p:cNvPr>
            <p:cNvPicPr>
              <a:picLocks noChangeAspect="1"/>
            </p:cNvPicPr>
            <p:nvPr/>
          </p:nvPicPr>
          <p:blipFill>
            <a:blip r:embed="rId17"/>
            <a:stretch>
              <a:fillRect/>
            </a:stretch>
          </p:blipFill>
          <p:spPr>
            <a:xfrm>
              <a:off x="1552729" y="3555571"/>
              <a:ext cx="1078479" cy="529254"/>
            </a:xfrm>
            <a:prstGeom prst="rect">
              <a:avLst/>
            </a:prstGeom>
            <a:ln>
              <a:solidFill>
                <a:schemeClr val="tx1"/>
              </a:solidFill>
            </a:ln>
          </p:spPr>
        </p:pic>
        <p:pic>
          <p:nvPicPr>
            <p:cNvPr id="47" name="Picture 46">
              <a:extLst>
                <a:ext uri="{FF2B5EF4-FFF2-40B4-BE49-F238E27FC236}">
                  <a16:creationId xmlns:a16="http://schemas.microsoft.com/office/drawing/2014/main" id="{B6031300-E203-7CEC-0146-39BEC9E46B2B}"/>
                </a:ext>
              </a:extLst>
            </p:cNvPr>
            <p:cNvPicPr>
              <a:picLocks noChangeAspect="1"/>
            </p:cNvPicPr>
            <p:nvPr/>
          </p:nvPicPr>
          <p:blipFill>
            <a:blip r:embed="rId18"/>
            <a:stretch>
              <a:fillRect/>
            </a:stretch>
          </p:blipFill>
          <p:spPr>
            <a:xfrm>
              <a:off x="2974667" y="3862551"/>
              <a:ext cx="850575" cy="510345"/>
            </a:xfrm>
            <a:prstGeom prst="rect">
              <a:avLst/>
            </a:prstGeom>
          </p:spPr>
        </p:pic>
        <p:pic>
          <p:nvPicPr>
            <p:cNvPr id="48" name="Picture 47">
              <a:extLst>
                <a:ext uri="{FF2B5EF4-FFF2-40B4-BE49-F238E27FC236}">
                  <a16:creationId xmlns:a16="http://schemas.microsoft.com/office/drawing/2014/main" id="{ABB0E95A-953A-7B54-D181-724B050AB17F}"/>
                </a:ext>
              </a:extLst>
            </p:cNvPr>
            <p:cNvPicPr>
              <a:picLocks noChangeAspect="1"/>
            </p:cNvPicPr>
            <p:nvPr/>
          </p:nvPicPr>
          <p:blipFill>
            <a:blip r:embed="rId19"/>
            <a:stretch>
              <a:fillRect/>
            </a:stretch>
          </p:blipFill>
          <p:spPr>
            <a:xfrm>
              <a:off x="4145994" y="4369221"/>
              <a:ext cx="1554480" cy="354390"/>
            </a:xfrm>
            <a:prstGeom prst="rect">
              <a:avLst/>
            </a:prstGeom>
          </p:spPr>
        </p:pic>
        <p:pic>
          <p:nvPicPr>
            <p:cNvPr id="49" name="Picture 48">
              <a:extLst>
                <a:ext uri="{FF2B5EF4-FFF2-40B4-BE49-F238E27FC236}">
                  <a16:creationId xmlns:a16="http://schemas.microsoft.com/office/drawing/2014/main" id="{A64CEA07-2790-11A3-81DC-CCACC61BCD27}"/>
                </a:ext>
              </a:extLst>
            </p:cNvPr>
            <p:cNvPicPr>
              <a:picLocks noChangeAspect="1"/>
            </p:cNvPicPr>
            <p:nvPr/>
          </p:nvPicPr>
          <p:blipFill>
            <a:blip r:embed="rId20"/>
            <a:stretch>
              <a:fillRect/>
            </a:stretch>
          </p:blipFill>
          <p:spPr>
            <a:xfrm>
              <a:off x="5840841" y="4660262"/>
              <a:ext cx="803517" cy="344364"/>
            </a:xfrm>
            <a:prstGeom prst="rect">
              <a:avLst/>
            </a:prstGeom>
          </p:spPr>
        </p:pic>
        <p:pic>
          <p:nvPicPr>
            <p:cNvPr id="50" name="Picture 49">
              <a:extLst>
                <a:ext uri="{FF2B5EF4-FFF2-40B4-BE49-F238E27FC236}">
                  <a16:creationId xmlns:a16="http://schemas.microsoft.com/office/drawing/2014/main" id="{DB952AA0-5076-4C1D-5579-F0B5F2D490BD}"/>
                </a:ext>
              </a:extLst>
            </p:cNvPr>
            <p:cNvPicPr>
              <a:picLocks noChangeAspect="1"/>
            </p:cNvPicPr>
            <p:nvPr/>
          </p:nvPicPr>
          <p:blipFill>
            <a:blip r:embed="rId21"/>
            <a:stretch>
              <a:fillRect/>
            </a:stretch>
          </p:blipFill>
          <p:spPr>
            <a:xfrm>
              <a:off x="6136358" y="3679112"/>
              <a:ext cx="1092624" cy="374045"/>
            </a:xfrm>
            <a:prstGeom prst="rect">
              <a:avLst/>
            </a:prstGeom>
          </p:spPr>
        </p:pic>
        <p:pic>
          <p:nvPicPr>
            <p:cNvPr id="51" name="Picture 50">
              <a:extLst>
                <a:ext uri="{FF2B5EF4-FFF2-40B4-BE49-F238E27FC236}">
                  <a16:creationId xmlns:a16="http://schemas.microsoft.com/office/drawing/2014/main" id="{D1A75FEE-8508-F369-924A-DFC6ACE825A9}"/>
                </a:ext>
              </a:extLst>
            </p:cNvPr>
            <p:cNvPicPr>
              <a:picLocks noChangeAspect="1"/>
            </p:cNvPicPr>
            <p:nvPr/>
          </p:nvPicPr>
          <p:blipFill>
            <a:blip r:embed="rId22"/>
            <a:stretch>
              <a:fillRect/>
            </a:stretch>
          </p:blipFill>
          <p:spPr>
            <a:xfrm>
              <a:off x="7988443" y="3503055"/>
              <a:ext cx="1356390" cy="624525"/>
            </a:xfrm>
            <a:prstGeom prst="rect">
              <a:avLst/>
            </a:prstGeom>
          </p:spPr>
        </p:pic>
        <p:pic>
          <p:nvPicPr>
            <p:cNvPr id="52" name="Picture 51">
              <a:extLst>
                <a:ext uri="{FF2B5EF4-FFF2-40B4-BE49-F238E27FC236}">
                  <a16:creationId xmlns:a16="http://schemas.microsoft.com/office/drawing/2014/main" id="{29EF3ECC-E267-4602-0F73-92D7A6D1071B}"/>
                </a:ext>
              </a:extLst>
            </p:cNvPr>
            <p:cNvPicPr>
              <a:picLocks noChangeAspect="1"/>
            </p:cNvPicPr>
            <p:nvPr/>
          </p:nvPicPr>
          <p:blipFill rotWithShape="1">
            <a:blip r:embed="rId23"/>
            <a:srcRect r="52905"/>
            <a:stretch/>
          </p:blipFill>
          <p:spPr>
            <a:xfrm>
              <a:off x="3731286" y="5150816"/>
              <a:ext cx="781804" cy="264810"/>
            </a:xfrm>
            <a:prstGeom prst="rect">
              <a:avLst/>
            </a:prstGeom>
          </p:spPr>
        </p:pic>
        <p:pic>
          <p:nvPicPr>
            <p:cNvPr id="53" name="Picture 52">
              <a:extLst>
                <a:ext uri="{FF2B5EF4-FFF2-40B4-BE49-F238E27FC236}">
                  <a16:creationId xmlns:a16="http://schemas.microsoft.com/office/drawing/2014/main" id="{9E6A7DB9-007D-3382-9ABC-249E1A5F1668}"/>
                </a:ext>
              </a:extLst>
            </p:cNvPr>
            <p:cNvPicPr>
              <a:picLocks noChangeAspect="1"/>
            </p:cNvPicPr>
            <p:nvPr/>
          </p:nvPicPr>
          <p:blipFill>
            <a:blip r:embed="rId24"/>
            <a:stretch>
              <a:fillRect/>
            </a:stretch>
          </p:blipFill>
          <p:spPr>
            <a:xfrm>
              <a:off x="6499754" y="4208990"/>
              <a:ext cx="1097492" cy="345017"/>
            </a:xfrm>
            <a:prstGeom prst="rect">
              <a:avLst/>
            </a:prstGeom>
          </p:spPr>
        </p:pic>
        <p:sp>
          <p:nvSpPr>
            <p:cNvPr id="54" name="TextBox 53">
              <a:extLst>
                <a:ext uri="{FF2B5EF4-FFF2-40B4-BE49-F238E27FC236}">
                  <a16:creationId xmlns:a16="http://schemas.microsoft.com/office/drawing/2014/main" id="{68B872C9-AB53-4ECA-1BF3-D006285FD17D}"/>
                </a:ext>
              </a:extLst>
            </p:cNvPr>
            <p:cNvSpPr txBox="1"/>
            <p:nvPr/>
          </p:nvSpPr>
          <p:spPr>
            <a:xfrm>
              <a:off x="1572813" y="5480576"/>
              <a:ext cx="1780163" cy="246221"/>
            </a:xfrm>
            <a:prstGeom prst="rect">
              <a:avLst/>
            </a:prstGeom>
            <a:noFill/>
          </p:spPr>
          <p:txBody>
            <a:bodyPr wrap="square" rtlCol="0">
              <a:spAutoFit/>
            </a:bodyPr>
            <a:lstStyle/>
            <a:p>
              <a:r>
                <a:rPr lang="en-US" sz="1000" b="1">
                  <a:solidFill>
                    <a:schemeClr val="accent5">
                      <a:lumMod val="75000"/>
                    </a:schemeClr>
                  </a:solidFill>
                </a:rPr>
                <a:t>SPOR Canadian Data Platform</a:t>
              </a:r>
            </a:p>
          </p:txBody>
        </p:sp>
      </p:grpSp>
      <p:sp>
        <p:nvSpPr>
          <p:cNvPr id="57" name="TextBox 56">
            <a:extLst>
              <a:ext uri="{FF2B5EF4-FFF2-40B4-BE49-F238E27FC236}">
                <a16:creationId xmlns:a16="http://schemas.microsoft.com/office/drawing/2014/main" id="{3B367A89-5334-A2BD-3086-A0A37DA4E944}"/>
              </a:ext>
            </a:extLst>
          </p:cNvPr>
          <p:cNvSpPr txBox="1"/>
          <p:nvPr/>
        </p:nvSpPr>
        <p:spPr>
          <a:xfrm>
            <a:off x="343873" y="1563759"/>
            <a:ext cx="3599807" cy="3339376"/>
          </a:xfrm>
          <a:prstGeom prst="rect">
            <a:avLst/>
          </a:prstGeom>
          <a:solidFill>
            <a:srgbClr val="F8DE7D"/>
          </a:solidFill>
          <a:ln>
            <a:noFill/>
          </a:ln>
        </p:spPr>
        <p:txBody>
          <a:bodyPr wrap="square" lIns="91440" tIns="45720" rIns="91440" bIns="45720" rtlCol="0" anchor="t">
            <a:spAutoFit/>
          </a:bodyPr>
          <a:lstStyle/>
          <a:p>
            <a:r>
              <a:rPr lang="fr-FR" sz="1600" b="1" dirty="0">
                <a:latin typeface="Helvetica"/>
                <a:cs typeface="Arial"/>
              </a:rPr>
              <a:t>11 Unités de soutien de la SRAP</a:t>
            </a:r>
          </a:p>
          <a:p>
            <a:endParaRPr lang="en-US" sz="900" b="1" dirty="0">
              <a:latin typeface="Helvetica"/>
              <a:cs typeface="Helvetica"/>
            </a:endParaRPr>
          </a:p>
          <a:p>
            <a:r>
              <a:rPr lang="en-US" sz="1600" b="1" dirty="0">
                <a:latin typeface="Helvetica"/>
                <a:cs typeface="Arial"/>
              </a:rPr>
              <a:t>6  </a:t>
            </a:r>
            <a:r>
              <a:rPr lang="en-US" sz="1600" b="1" dirty="0" err="1">
                <a:latin typeface="Helvetica"/>
                <a:cs typeface="Arial"/>
              </a:rPr>
              <a:t>Réseaux</a:t>
            </a:r>
            <a:endParaRPr lang="en-US" sz="1600" b="1" dirty="0">
              <a:latin typeface="Helvetica"/>
              <a:cs typeface="Helvetica"/>
            </a:endParaRPr>
          </a:p>
          <a:p>
            <a:r>
              <a:rPr lang="fr-FR" sz="1600" b="1" dirty="0">
                <a:latin typeface="Helvetica"/>
                <a:cs typeface="Arial"/>
              </a:rPr>
              <a:t>1 Réseau canadien de recherche en soins primaires </a:t>
            </a:r>
          </a:p>
          <a:p>
            <a:pPr marL="742950" lvl="1" indent="-285750">
              <a:buSzPct val="92000"/>
              <a:buFont typeface="Courier New" panose="02070309020205020404" pitchFamily="49" charset="0"/>
              <a:buChar char="o"/>
            </a:pPr>
            <a:r>
              <a:rPr lang="fr-FR" sz="1400" dirty="0">
                <a:latin typeface="Helvetica"/>
                <a:cs typeface="Arial"/>
              </a:rPr>
              <a:t>réseaux de recherche au Canada</a:t>
            </a:r>
          </a:p>
          <a:p>
            <a:pPr lvl="1">
              <a:buSzPct val="92000"/>
            </a:pPr>
            <a:endParaRPr lang="en-US" sz="900" b="1" dirty="0">
              <a:latin typeface="Helvetica"/>
              <a:cs typeface="Helvetica"/>
            </a:endParaRPr>
          </a:p>
          <a:p>
            <a:pPr algn="l" rtl="0" fontAlgn="base"/>
            <a:r>
              <a:rPr lang="fr-FR" sz="1600" b="1" dirty="0">
                <a:latin typeface="Helvetica"/>
                <a:cs typeface="Arial"/>
              </a:rPr>
              <a:t>3 équipes pancanadiennes permettant:</a:t>
            </a:r>
            <a:r>
              <a:rPr lang="en-US" sz="1600" b="1" dirty="0">
                <a:latin typeface="Helvetica"/>
                <a:cs typeface="Arial"/>
              </a:rPr>
              <a:t>​</a:t>
            </a:r>
          </a:p>
          <a:p>
            <a:pPr marL="742950" lvl="1" indent="-285750" fontAlgn="base">
              <a:buFont typeface="Courier New" panose="02070309020205020404" pitchFamily="49" charset="0"/>
              <a:buChar char="o"/>
            </a:pPr>
            <a:r>
              <a:rPr lang="fr-FR" sz="1400" i="0" u="none" strike="noStrike" dirty="0">
                <a:solidFill>
                  <a:srgbClr val="36363A"/>
                </a:solidFill>
                <a:effectLst/>
                <a:latin typeface="Helvetica" panose="020B0604020202020204" pitchFamily="34" charset="0"/>
                <a:cs typeface="Helvetica" panose="020B0604020202020204" pitchFamily="34" charset="0"/>
              </a:rPr>
              <a:t>La synthèse des preuves</a:t>
            </a:r>
            <a:r>
              <a:rPr lang="en-US" sz="1400" i="0" dirty="0">
                <a:solidFill>
                  <a:srgbClr val="000000"/>
                </a:solidFill>
                <a:effectLst/>
                <a:latin typeface="Helvetica" panose="020B0604020202020204" pitchFamily="34" charset="0"/>
                <a:cs typeface="Helvetica" panose="020B0604020202020204" pitchFamily="34" charset="0"/>
              </a:rPr>
              <a:t>​</a:t>
            </a:r>
            <a:endParaRPr lang="en-US" sz="1400" i="0" dirty="0">
              <a:solidFill>
                <a:srgbClr val="FFFFFF"/>
              </a:solidFill>
              <a:effectLst/>
              <a:latin typeface="Helvetica" panose="020B0604020202020204" pitchFamily="34" charset="0"/>
              <a:cs typeface="Helvetica" panose="020B0604020202020204" pitchFamily="34" charset="0"/>
            </a:endParaRPr>
          </a:p>
          <a:p>
            <a:pPr marL="742950" lvl="1" indent="-285750" fontAlgn="base">
              <a:buFont typeface="Courier New" panose="02070309020205020404" pitchFamily="49" charset="0"/>
              <a:buChar char="o"/>
            </a:pPr>
            <a:r>
              <a:rPr lang="fr-FR" sz="1400" i="0" u="none" strike="noStrike" dirty="0">
                <a:solidFill>
                  <a:srgbClr val="36363A"/>
                </a:solidFill>
                <a:effectLst/>
                <a:latin typeface="Helvetica" panose="020B0604020202020204" pitchFamily="34" charset="0"/>
                <a:cs typeface="Helvetica" panose="020B0604020202020204" pitchFamily="34" charset="0"/>
              </a:rPr>
              <a:t>L’accès aux données</a:t>
            </a:r>
            <a:r>
              <a:rPr lang="en-US" sz="1400" i="0" dirty="0">
                <a:solidFill>
                  <a:srgbClr val="000000"/>
                </a:solidFill>
                <a:effectLst/>
                <a:latin typeface="Helvetica" panose="020B0604020202020204" pitchFamily="34" charset="0"/>
                <a:cs typeface="Helvetica" panose="020B0604020202020204" pitchFamily="34" charset="0"/>
              </a:rPr>
              <a:t>​</a:t>
            </a:r>
            <a:endParaRPr lang="en-US" sz="1400" i="0" dirty="0">
              <a:solidFill>
                <a:srgbClr val="FFFFFF"/>
              </a:solidFill>
              <a:effectLst/>
              <a:latin typeface="Helvetica" panose="020B0604020202020204" pitchFamily="34" charset="0"/>
              <a:cs typeface="Helvetica" panose="020B0604020202020204" pitchFamily="34" charset="0"/>
            </a:endParaRPr>
          </a:p>
          <a:p>
            <a:pPr marL="742950" lvl="1" indent="-285750" fontAlgn="base">
              <a:buFont typeface="Courier New" panose="02070309020205020404" pitchFamily="49" charset="0"/>
              <a:buChar char="o"/>
            </a:pPr>
            <a:r>
              <a:rPr lang="fr-FR" sz="1400" i="0" u="none" strike="noStrike" dirty="0">
                <a:solidFill>
                  <a:srgbClr val="36363A"/>
                </a:solidFill>
                <a:effectLst/>
                <a:latin typeface="Helvetica" panose="020B0604020202020204" pitchFamily="34" charset="0"/>
                <a:cs typeface="Helvetica" panose="020B0604020202020204" pitchFamily="34" charset="0"/>
              </a:rPr>
              <a:t>Le renforcement des capacités</a:t>
            </a:r>
            <a:endParaRPr lang="en-US" sz="1400" i="0" dirty="0">
              <a:solidFill>
                <a:srgbClr val="FFFFFF"/>
              </a:solidFill>
              <a:effectLst/>
              <a:latin typeface="Helvetica" panose="020B0604020202020204" pitchFamily="34" charset="0"/>
              <a:cs typeface="Helvetica" panose="020B0604020202020204" pitchFamily="34" charset="0"/>
            </a:endParaRPr>
          </a:p>
          <a:p>
            <a:endParaRPr lang="en-US" sz="900" b="1" dirty="0">
              <a:latin typeface="Helvetica"/>
              <a:cs typeface="Helvetica"/>
            </a:endParaRPr>
          </a:p>
          <a:p>
            <a:r>
              <a:rPr lang="en-US" sz="1600" b="1" dirty="0">
                <a:latin typeface="Helvetica"/>
                <a:cs typeface="Arial"/>
              </a:rPr>
              <a:t>$11.7M </a:t>
            </a:r>
            <a:r>
              <a:rPr lang="en-US" sz="1600" b="1" dirty="0" err="1">
                <a:latin typeface="Helvetica"/>
                <a:cs typeface="Arial"/>
              </a:rPr>
              <a:t>annuellement</a:t>
            </a:r>
            <a:r>
              <a:rPr lang="en-US" sz="1600" b="1" dirty="0">
                <a:latin typeface="Helvetica"/>
                <a:cs typeface="Arial"/>
              </a:rPr>
              <a:t> pour </a:t>
            </a:r>
            <a:r>
              <a:rPr lang="fr-FR" sz="1600" b="1" dirty="0">
                <a:latin typeface="Helvetica"/>
                <a:cs typeface="Arial"/>
              </a:rPr>
              <a:t>les essais cliniques novateurs</a:t>
            </a:r>
            <a:endParaRPr lang="en-CA" sz="1600" b="1" dirty="0">
              <a:latin typeface="Helvetica"/>
              <a:cs typeface="Arial"/>
            </a:endParaRPr>
          </a:p>
        </p:txBody>
      </p:sp>
      <p:sp>
        <p:nvSpPr>
          <p:cNvPr id="2" name="Title 1">
            <a:extLst>
              <a:ext uri="{FF2B5EF4-FFF2-40B4-BE49-F238E27FC236}">
                <a16:creationId xmlns:a16="http://schemas.microsoft.com/office/drawing/2014/main" id="{003E8AB8-665A-E518-1754-95BA52E9EBCB}"/>
              </a:ext>
            </a:extLst>
          </p:cNvPr>
          <p:cNvSpPr txBox="1">
            <a:spLocks/>
          </p:cNvSpPr>
          <p:nvPr/>
        </p:nvSpPr>
        <p:spPr>
          <a:xfrm>
            <a:off x="378084" y="358300"/>
            <a:ext cx="12193712" cy="717676"/>
          </a:xfrm>
          <a:prstGeom prst="rect">
            <a:avLst/>
          </a:prstGeom>
          <a:effectLst/>
        </p:spPr>
        <p:txBody>
          <a:bodyPr lIns="91440" tIns="45720" rIns="91440" bIns="45720" anchor="t"/>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b="1" dirty="0">
                <a:solidFill>
                  <a:schemeClr val="tx1"/>
                </a:solidFill>
                <a:effectLst/>
                <a:latin typeface="Helvetica"/>
                <a:cs typeface="Helvetica"/>
              </a:rPr>
              <a:t>La SRAP </a:t>
            </a:r>
            <a:r>
              <a:rPr lang="en-US" b="1" dirty="0" err="1">
                <a:solidFill>
                  <a:schemeClr val="tx1"/>
                </a:solidFill>
                <a:effectLst/>
                <a:latin typeface="Helvetica"/>
                <a:cs typeface="Helvetica"/>
              </a:rPr>
              <a:t>aujourd’hui</a:t>
            </a:r>
            <a:endParaRPr lang="en-CA" b="1" dirty="0">
              <a:solidFill>
                <a:schemeClr val="tx1"/>
              </a:solidFill>
              <a:effectLst/>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82095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A740BE-0DF0-471A-99B7-A435C7647DE9}"/>
              </a:ext>
            </a:extLst>
          </p:cNvPr>
          <p:cNvSpPr>
            <a:spLocks noGrp="1"/>
          </p:cNvSpPr>
          <p:nvPr>
            <p:ph idx="1"/>
          </p:nvPr>
        </p:nvSpPr>
        <p:spPr>
          <a:xfrm>
            <a:off x="457200" y="1385623"/>
            <a:ext cx="11179802" cy="5302038"/>
          </a:xfrm>
          <a:effectLst/>
        </p:spPr>
        <p:txBody>
          <a:bodyPr/>
          <a:lstStyle/>
          <a:p>
            <a:r>
              <a:rPr lang="fr-FR" sz="2200" dirty="0">
                <a:effectLst/>
                <a:latin typeface="Helvetica" panose="020B0604020202020204" pitchFamily="34" charset="0"/>
                <a:cs typeface="Helvetica" panose="020B0604020202020204" pitchFamily="34" charset="0"/>
              </a:rPr>
              <a:t>Pour chaque dollar engagé par les IRSC dans la SRAP, les concours et les partenaires candidats ont engagé 1,16 $.</a:t>
            </a:r>
          </a:p>
          <a:p>
            <a:r>
              <a:rPr lang="fr-FR" sz="2200" dirty="0">
                <a:effectLst/>
                <a:latin typeface="Helvetica" panose="020B0604020202020204" pitchFamily="34" charset="0"/>
                <a:cs typeface="Helvetica" panose="020B0604020202020204" pitchFamily="34" charset="0"/>
              </a:rPr>
              <a:t>Les recherches financées par la SRAP ont été citées dans des documents politiques dans une proportion environ 2,7 fois supérieure à la moyenne mondiale.</a:t>
            </a:r>
          </a:p>
          <a:p>
            <a:r>
              <a:rPr lang="fr-FR" sz="2200" dirty="0">
                <a:effectLst/>
                <a:latin typeface="Helvetica" panose="020B0604020202020204" pitchFamily="34" charset="0"/>
                <a:cs typeface="Helvetica" panose="020B0604020202020204" pitchFamily="34" charset="0"/>
              </a:rPr>
              <a:t>229 demandes de synthèse de données probantes provenant de 52 organisations différentes ont été traitées par l’Alliance pour des données probantes de la SRAP (dont 42 synthèses de données probantes liées à COVID-19). 100 % de toutes les demandes ont été mises en œuvre dans la prise de décision politique et pratique.</a:t>
            </a:r>
          </a:p>
          <a:p>
            <a:r>
              <a:rPr lang="fr-FR" sz="2200" dirty="0">
                <a:effectLst/>
                <a:latin typeface="Helvetica" panose="020B0604020202020204" pitchFamily="34" charset="0"/>
                <a:cs typeface="Helvetica" panose="020B0604020202020204" pitchFamily="34" charset="0"/>
              </a:rPr>
              <a:t>Les équipes de la SRAP se sont rapidement mobilisées pour répondre à la COVID. Plus de 500 activités de recherche distinctes liées à COVID-19 dans l'ensemble de la SRAP.</a:t>
            </a:r>
          </a:p>
          <a:p>
            <a:r>
              <a:rPr lang="fr-FR" sz="2200" dirty="0">
                <a:effectLst/>
                <a:latin typeface="Helvetica" panose="020B0604020202020204" pitchFamily="34" charset="0"/>
                <a:cs typeface="Helvetica" panose="020B0604020202020204" pitchFamily="34" charset="0"/>
              </a:rPr>
              <a:t>La SRAP fournit des ressources essentielles aux plus petites juridictions et renforce les capacités de recherche en santé en partenariat avec les communautés indigènes du Nord.</a:t>
            </a:r>
            <a:endParaRPr lang="en-US" sz="2200" dirty="0">
              <a:solidFill>
                <a:schemeClr val="bg1"/>
              </a:solidFill>
              <a:effectLst/>
              <a:latin typeface="Helvetica" panose="020B0604020202020204" pitchFamily="34" charset="0"/>
              <a:cs typeface="Helvetica" panose="020B0604020202020204" pitchFamily="34" charset="0"/>
            </a:endParaRPr>
          </a:p>
          <a:p>
            <a:pPr>
              <a:buClr>
                <a:schemeClr val="bg1"/>
              </a:buClr>
              <a:buFont typeface="Arial" panose="020B0604020202020204" pitchFamily="34" charset="0"/>
              <a:buChar char="•"/>
            </a:pPr>
            <a:endParaRPr lang="en-US" dirty="0">
              <a:solidFill>
                <a:schemeClr val="bg1"/>
              </a:solidFill>
              <a:effectLst/>
              <a:latin typeface="Helvetica" panose="020B0604020202020204" pitchFamily="34" charset="0"/>
              <a:cs typeface="Helvetica" panose="020B0604020202020204" pitchFamily="34" charset="0"/>
            </a:endParaRPr>
          </a:p>
        </p:txBody>
      </p:sp>
      <p:sp>
        <p:nvSpPr>
          <p:cNvPr id="4" name="Title 3">
            <a:extLst>
              <a:ext uri="{FF2B5EF4-FFF2-40B4-BE49-F238E27FC236}">
                <a16:creationId xmlns:a16="http://schemas.microsoft.com/office/drawing/2014/main" id="{DD18EA70-3E00-4106-8BC1-D0A2094A4D44}"/>
              </a:ext>
            </a:extLst>
          </p:cNvPr>
          <p:cNvSpPr>
            <a:spLocks noGrp="1"/>
          </p:cNvSpPr>
          <p:nvPr>
            <p:ph type="title"/>
          </p:nvPr>
        </p:nvSpPr>
        <p:spPr>
          <a:xfrm>
            <a:off x="457200" y="353887"/>
            <a:ext cx="10972800" cy="707886"/>
          </a:xfrm>
          <a:effectLst/>
        </p:spPr>
        <p:txBody>
          <a:bodyPr/>
          <a:lstStyle/>
          <a:p>
            <a:pPr algn="l"/>
            <a:r>
              <a:rPr lang="en-US" b="1" dirty="0">
                <a:solidFill>
                  <a:schemeClr val="tx1"/>
                </a:solidFill>
                <a:latin typeface="Helvetica" panose="020B0604020202020204" pitchFamily="34" charset="0"/>
                <a:cs typeface="Helvetica" panose="020B0604020202020204" pitchFamily="34" charset="0"/>
              </a:rPr>
              <a:t>La SRAP</a:t>
            </a:r>
            <a:r>
              <a:rPr lang="en-US" b="1" dirty="0">
                <a:solidFill>
                  <a:schemeClr val="tx1"/>
                </a:solidFill>
                <a:effectLst/>
                <a:latin typeface="Helvetica" panose="020B0604020202020204" pitchFamily="34" charset="0"/>
                <a:cs typeface="Helvetica" panose="020B0604020202020204" pitchFamily="34" charset="0"/>
              </a:rPr>
              <a:t> fait </a:t>
            </a:r>
            <a:r>
              <a:rPr lang="en-US" b="1" dirty="0" err="1">
                <a:solidFill>
                  <a:schemeClr val="tx1"/>
                </a:solidFill>
                <a:effectLst/>
                <a:latin typeface="Helvetica" panose="020B0604020202020204" pitchFamily="34" charset="0"/>
                <a:cs typeface="Helvetica" panose="020B0604020202020204" pitchFamily="34" charset="0"/>
              </a:rPr>
              <a:t>une</a:t>
            </a:r>
            <a:r>
              <a:rPr lang="en-US" b="1" dirty="0">
                <a:solidFill>
                  <a:schemeClr val="tx1"/>
                </a:solidFill>
                <a:effectLst/>
                <a:latin typeface="Helvetica" panose="020B0604020202020204" pitchFamily="34" charset="0"/>
                <a:cs typeface="Helvetica" panose="020B0604020202020204" pitchFamily="34" charset="0"/>
              </a:rPr>
              <a:t> </a:t>
            </a:r>
            <a:r>
              <a:rPr lang="en-US" b="1" dirty="0" err="1">
                <a:solidFill>
                  <a:schemeClr val="tx1"/>
                </a:solidFill>
                <a:effectLst/>
                <a:latin typeface="Helvetica" panose="020B0604020202020204" pitchFamily="34" charset="0"/>
                <a:cs typeface="Helvetica" panose="020B0604020202020204" pitchFamily="34" charset="0"/>
              </a:rPr>
              <a:t>différence</a:t>
            </a:r>
            <a:endParaRPr lang="en-US" b="1" dirty="0">
              <a:solidFill>
                <a:schemeClr val="tx1"/>
              </a:solidFill>
              <a:effectLst/>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335015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04FE-820D-4878-BE30-6195A6807844}"/>
              </a:ext>
            </a:extLst>
          </p:cNvPr>
          <p:cNvSpPr txBox="1">
            <a:spLocks/>
          </p:cNvSpPr>
          <p:nvPr/>
        </p:nvSpPr>
        <p:spPr>
          <a:xfrm>
            <a:off x="-805665" y="558034"/>
            <a:ext cx="12159465" cy="786170"/>
          </a:xfrm>
          <a:prstGeom prst="rect">
            <a:avLst/>
          </a:prstGeom>
        </p:spPr>
        <p:txBody>
          <a:bodyPr lIns="91440" tIns="45720" rIns="91440" bIns="45720" anchor="t"/>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b="1" dirty="0">
                <a:solidFill>
                  <a:schemeClr val="tx1"/>
                </a:solidFill>
                <a:effectLst/>
                <a:latin typeface="Helvetica" panose="020B0604020202020204" pitchFamily="34" charset="0"/>
                <a:ea typeface="Calibri"/>
                <a:cs typeface="Helvetica" panose="020B0604020202020204" pitchFamily="34" charset="0"/>
              </a:rPr>
              <a:t>Pourquoi une révision de la SRAP ?</a:t>
            </a:r>
          </a:p>
        </p:txBody>
      </p:sp>
      <p:sp>
        <p:nvSpPr>
          <p:cNvPr id="3" name="Content Placeholder 2">
            <a:extLst>
              <a:ext uri="{FF2B5EF4-FFF2-40B4-BE49-F238E27FC236}">
                <a16:creationId xmlns:a16="http://schemas.microsoft.com/office/drawing/2014/main" id="{FCBF45D3-FB97-05AD-E236-103FA2284027}"/>
              </a:ext>
            </a:extLst>
          </p:cNvPr>
          <p:cNvSpPr txBox="1">
            <a:spLocks/>
          </p:cNvSpPr>
          <p:nvPr/>
        </p:nvSpPr>
        <p:spPr>
          <a:xfrm>
            <a:off x="838200" y="1825625"/>
            <a:ext cx="10515600" cy="4351338"/>
          </a:xfrm>
          <a:prstGeom prst="rect">
            <a:avLst/>
          </a:prstGeom>
        </p:spPr>
        <p:txBody>
          <a:bodyPr vert="horz" lIns="91440" tIns="45720" rIns="91440" bIns="45720" rtlCol="0" anchor="t">
            <a:normAutofit lnSpcReduction="10000"/>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0" indent="0">
              <a:buFont typeface="Wingdings 2" charset="2"/>
              <a:buNone/>
            </a:pPr>
            <a:r>
              <a:rPr lang="fr-FR" sz="3000" dirty="0">
                <a:solidFill>
                  <a:srgbClr val="36363A"/>
                </a:solidFill>
                <a:effectLst/>
                <a:latin typeface="Helvetica" panose="020B0604020202020204" pitchFamily="34" charset="0"/>
                <a:cs typeface="Helvetica" panose="020B0604020202020204" pitchFamily="34" charset="0"/>
              </a:rPr>
              <a:t>La nécessité d’adopter une approche renouvelée pour la mise en œuvre de la SRAP qui s’appuie sur les succès jusqu’à présent et les leçons apprises, tout en reflétant l’évolution des systèmes de sante communautaires des patients et leurs priorités:</a:t>
            </a:r>
          </a:p>
          <a:p>
            <a:pPr marL="457200" indent="-457200">
              <a:buClr>
                <a:srgbClr val="36363A"/>
              </a:buClr>
              <a:buFont typeface="Courier New" panose="02070309020205020404" pitchFamily="49" charset="0"/>
              <a:buChar char="o"/>
            </a:pPr>
            <a:r>
              <a:rPr lang="fr-FR" sz="3000" dirty="0">
                <a:solidFill>
                  <a:srgbClr val="36363A"/>
                </a:solidFill>
                <a:effectLst/>
                <a:latin typeface="Helvetica" panose="020B0604020202020204" pitchFamily="34" charset="0"/>
                <a:cs typeface="Helvetica" panose="020B0604020202020204" pitchFamily="34" charset="0"/>
              </a:rPr>
              <a:t>Engagements auprès des communautés pour informer les orientations futures de la SRAP. </a:t>
            </a:r>
          </a:p>
          <a:p>
            <a:pPr marL="457200" indent="-457200">
              <a:buClr>
                <a:srgbClr val="36363A"/>
              </a:buClr>
              <a:buFont typeface="Courier New" panose="02070309020205020404" pitchFamily="49" charset="0"/>
              <a:buChar char="o"/>
            </a:pPr>
            <a:r>
              <a:rPr lang="fr-FR" sz="3000" dirty="0">
                <a:solidFill>
                  <a:srgbClr val="36363A"/>
                </a:solidFill>
                <a:effectLst/>
                <a:latin typeface="Helvetica" panose="020B0604020202020204" pitchFamily="34" charset="0"/>
                <a:cs typeface="Helvetica" panose="020B0604020202020204" pitchFamily="34" charset="0"/>
              </a:rPr>
              <a:t>Construire ensemble avec les partenaires par l’entremise d’une approche d’impact collectif.</a:t>
            </a:r>
          </a:p>
        </p:txBody>
      </p:sp>
    </p:spTree>
    <p:extLst>
      <p:ext uri="{BB962C8B-B14F-4D97-AF65-F5344CB8AC3E}">
        <p14:creationId xmlns:p14="http://schemas.microsoft.com/office/powerpoint/2010/main" val="16572084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43372978-11FE-4814-AC26-BC300187D8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4fa7210-c8fa-44d6-ae61-f92babcd34dd">
      <Terms xmlns="http://schemas.microsoft.com/office/infopath/2007/PartnerControls"/>
    </lcf76f155ced4ddcb4097134ff3c332f>
    <TaxCatchAll xmlns="a2acdd94-a307-4449-939c-e8734a8590e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4B8BEF0514D4345B40A33017B745489" ma:contentTypeVersion="14" ma:contentTypeDescription="Create a new document." ma:contentTypeScope="" ma:versionID="d8ec8e3b4d92425a81dcab346f5d8070">
  <xsd:schema xmlns:xsd="http://www.w3.org/2001/XMLSchema" xmlns:xs="http://www.w3.org/2001/XMLSchema" xmlns:p="http://schemas.microsoft.com/office/2006/metadata/properties" xmlns:ns2="34fa7210-c8fa-44d6-ae61-f92babcd34dd" xmlns:ns3="a2acdd94-a307-4449-939c-e8734a8590e8" targetNamespace="http://schemas.microsoft.com/office/2006/metadata/properties" ma:root="true" ma:fieldsID="38d4905a20b853e62acca92ac969800a" ns2:_="" ns3:_="">
    <xsd:import namespace="34fa7210-c8fa-44d6-ae61-f92babcd34dd"/>
    <xsd:import namespace="a2acdd94-a307-4449-939c-e8734a8590e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fa7210-c8fa-44d6-ae61-f92babcd34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83b54757-d6c2-4622-be75-e13cea541953"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acdd94-a307-4449-939c-e8734a8590e8"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20274b96-75de-4a15-8448-52fb278fdb9c}" ma:internalName="TaxCatchAll" ma:showField="CatchAllData" ma:web="a2acdd94-a307-4449-939c-e8734a8590e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6062B1-CBAD-4092-8E21-5C55E645CDFE}">
  <ds:schemaRefs>
    <ds:schemaRef ds:uri="http://schemas.microsoft.com/sharepoint/v3/contenttype/forms"/>
  </ds:schemaRefs>
</ds:datastoreItem>
</file>

<file path=customXml/itemProps2.xml><?xml version="1.0" encoding="utf-8"?>
<ds:datastoreItem xmlns:ds="http://schemas.openxmlformats.org/officeDocument/2006/customXml" ds:itemID="{95BB1AA6-A827-42E8-91CA-742D4E32B197}">
  <ds:schemaRefs>
    <ds:schemaRef ds:uri="http://schemas.microsoft.com/office/2006/metadata/properties"/>
    <ds:schemaRef ds:uri="http://schemas.microsoft.com/office/infopath/2007/PartnerControls"/>
    <ds:schemaRef ds:uri="34fa7210-c8fa-44d6-ae61-f92babcd34dd"/>
    <ds:schemaRef ds:uri="a2acdd94-a307-4449-939c-e8734a8590e8"/>
  </ds:schemaRefs>
</ds:datastoreItem>
</file>

<file path=customXml/itemProps3.xml><?xml version="1.0" encoding="utf-8"?>
<ds:datastoreItem xmlns:ds="http://schemas.openxmlformats.org/officeDocument/2006/customXml" ds:itemID="{146F4331-517F-4A77-97FF-1ECCD68F19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fa7210-c8fa-44d6-ae61-f92babcd34dd"/>
    <ds:schemaRef ds:uri="a2acdd94-a307-4449-939c-e8734a8590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1385</Words>
  <Application>Microsoft Office PowerPoint</Application>
  <PresentationFormat>Widescreen</PresentationFormat>
  <Paragraphs>125</Paragraphs>
  <Slides>19</Slides>
  <Notes>19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19</vt:i4>
      </vt:variant>
    </vt:vector>
  </HeadingPairs>
  <TitlesOfParts>
    <vt:vector size="31" baseType="lpstr">
      <vt:lpstr>Arial</vt:lpstr>
      <vt:lpstr>Arial</vt:lpstr>
      <vt:lpstr>Arial Rounded MT Bold</vt:lpstr>
      <vt:lpstr>Calibri</vt:lpstr>
      <vt:lpstr>Calibri Light</vt:lpstr>
      <vt:lpstr>Calisto MT</vt:lpstr>
      <vt:lpstr>Courier New</vt:lpstr>
      <vt:lpstr>Helvetica</vt:lpstr>
      <vt:lpstr>Montserrat</vt:lpstr>
      <vt:lpstr>Wingdings 2</vt:lpstr>
      <vt:lpstr>Slate</vt:lpstr>
      <vt:lpstr>Office Theme</vt:lpstr>
      <vt:lpstr>PowerPoint Presentation</vt:lpstr>
      <vt:lpstr>PowerPoint Presentation</vt:lpstr>
      <vt:lpstr>PowerPoint Presentation</vt:lpstr>
      <vt:lpstr>La RAP fait progresser l'impact de la recherche</vt:lpstr>
      <vt:lpstr>PowerPoint Presentation</vt:lpstr>
      <vt:lpstr>PowerPoint Presentation</vt:lpstr>
      <vt:lpstr>PowerPoint Presentation</vt:lpstr>
      <vt:lpstr>La SRAP fait une différence</vt:lpstr>
      <vt:lpstr>PowerPoint Presentation</vt:lpstr>
      <vt:lpstr>Thèmes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Sankaran, Deepa (CIHR/IRSC)</dc:creator>
  <cp:lastModifiedBy>Sankaran, Deepa (CIHR/IRSC)</cp:lastModifiedBy>
  <cp:revision>103</cp:revision>
  <dcterms:created xsi:type="dcterms:W3CDTF">2024-02-20T13:52:25Z</dcterms:created>
  <dcterms:modified xsi:type="dcterms:W3CDTF">2024-02-21T17:29:04Z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0x010100E4B8BEF0514D4345B40A33017B745489</vt:lpwstr>
  </property>
  <property fmtid="{D5CDD505-2E9C-101B-9397-08002B2CF9AE}" pid="3" name="MediaServiceImageTags">
    <vt:lpwstr/>
  </property>
</Properties>
</file>